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322" r:id="rId41"/>
    <p:sldId id="296" r:id="rId42"/>
    <p:sldId id="297" r:id="rId43"/>
    <p:sldId id="323"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9939"/>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613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45c7611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混淆三江源地区生态环境脆弱与生态环境保护状况好对产业发展的影响</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3cac1a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自然保护区</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88806b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设立自然保护区的意义</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518d3b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三江源自然保护区</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45c7611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混淆三江源地区生态环境脆弱与生态环境保护状况好对产业发展的影响</a:t>
            </a:r>
            <a:endParaRPr lang="en-US" sz="2800" dirty="0"/>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1a55261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自然保护区与生态安全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f09f561e46103c3b2084f2#tid=68f86d977a4d3800093b1cc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348472" y="4315968"/>
            <a:ext cx="3099816" cy="914400"/>
          </a:xfrm>
          <a:prstGeom prst="rect">
            <a:avLst/>
          </a:prstGeom>
          <a:noFill/>
          <a:ln/>
        </p:spPr>
        <p:txBody>
          <a:bodyPr wrap="square" lIns="0" tIns="0" rIns="0" bIns="0" rtlCol="0" anchor="ctr"/>
          <a:lstStyle/>
          <a:p>
            <a:pPr algn="ctr">
              <a:lnSpc>
                <a:spcPct val="120000"/>
              </a:lnSpc>
            </a:pPr>
            <a:r>
              <a:rPr lang="en-US" sz="2000" b="1" i="0" dirty="0">
                <a:solidFill>
                  <a:srgbClr val="649226"/>
                </a:solidFill>
                <a:latin typeface="微软雅黑" pitchFamily="34" charset="0"/>
                <a:ea typeface="微软雅黑" pitchFamily="34" charset="-122"/>
                <a:cs typeface="微软雅黑" pitchFamily="34" charset="-120"/>
              </a:rPr>
              <a:t>地理  选择性必修3  资源、环境与国家安全  LJ</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5.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7_AS.11_1#7e5631318?vop=1&amp;pid=3f9af704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本题考查自然保护区功能区特征。发展生态旅游主要是在实验区</a:t>
            </a:r>
            <a:r>
              <a:rPr lang="en-US" altLang="zh-CN" sz="2000" b="0" i="0">
                <a:solidFill>
                  <a:srgbClr val="000000"/>
                </a:solidFill>
                <a:latin typeface="微软雅黑" pitchFamily="34" charset="0"/>
                <a:ea typeface="微软雅黑" pitchFamily="34" charset="-122"/>
                <a:cs typeface="微软雅黑" pitchFamily="34" charset="-120"/>
              </a:rPr>
              <a:t>，实验区可以开展旅游活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a:t>
            </a:r>
            <a:r>
              <a:rPr lang="en-US" altLang="zh-CN" sz="2000" b="0" i="0" dirty="0">
                <a:solidFill>
                  <a:srgbClr val="000000"/>
                </a:solidFill>
                <a:latin typeface="微软雅黑" pitchFamily="34" charset="0"/>
                <a:ea typeface="微软雅黑" pitchFamily="34" charset="-122"/>
                <a:cs typeface="微软雅黑" pitchFamily="34" charset="-120"/>
              </a:rPr>
              <a:t>，A错误；核心区不可以发展旅游，游客不能进入，B错误</a:t>
            </a:r>
            <a:r>
              <a:rPr lang="en-US" altLang="zh-CN" sz="2000" b="0" i="0">
                <a:solidFill>
                  <a:srgbClr val="000000"/>
                </a:solidFill>
                <a:latin typeface="微软雅黑" pitchFamily="34" charset="0"/>
                <a:ea typeface="微软雅黑" pitchFamily="34" charset="-122"/>
                <a:cs typeface="微软雅黑" pitchFamily="34" charset="-120"/>
              </a:rPr>
              <a:t>；在鸟类自然保护区发展生态旅游时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需要注意保护鸟类栖息地</a:t>
            </a:r>
            <a:r>
              <a:rPr lang="en-US" altLang="zh-CN" sz="2000" b="0" i="0" dirty="0">
                <a:solidFill>
                  <a:srgbClr val="000000"/>
                </a:solidFill>
                <a:latin typeface="微软雅黑" pitchFamily="34" charset="0"/>
                <a:ea typeface="微软雅黑" pitchFamily="34" charset="-122"/>
                <a:cs typeface="微软雅黑" pitchFamily="34" charset="-120"/>
              </a:rPr>
              <a:t>，C正确；缓冲区需要重点保护，</a:t>
            </a:r>
            <a:r>
              <a:rPr lang="en-US" altLang="zh-CN" sz="2000" b="0" i="0">
                <a:solidFill>
                  <a:srgbClr val="000000"/>
                </a:solidFill>
                <a:latin typeface="微软雅黑" pitchFamily="34" charset="0"/>
                <a:ea typeface="微软雅黑" pitchFamily="34" charset="-122"/>
                <a:cs typeface="微软雅黑" pitchFamily="34" charset="-120"/>
              </a:rPr>
              <a:t>增加缓冲区的基础设施会破坏环境，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与自然保护区的保护理念不符</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7_AS.11_2#7e5631318?vop=1&amp;pid=3f9af7041&amp;color=0,0,0&amp;mp=1&amp;vtp=1&amp;bt=1&amp;bbb=1"/>
          <p:cNvSpPr/>
          <p:nvPr/>
        </p:nvSpPr>
        <p:spPr>
          <a:xfrm>
            <a:off x="722376" y="972000"/>
            <a:ext cx="10753344" cy="27358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旅游环境的保护措施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1）制定法律法规进行保护；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2）进行旅游环保教育，提高游客环保意识，倡导绿色旅游；</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3）控制游客数量，控制开发规模；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4）进一步完善基础设施，提高接待能力；</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5）加强工程建设保护。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12_1#dbeff7424?pid=b88806b33&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[重庆七校联盟2025高二联考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四川攀枝花苏铁国家级自然保护区是目前我国唯一以攀枝花苏铁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这一珍稀濒危植物及其生态环境为主要保护对象的野生植物类型自然保护区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这里有亚欧大陆自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然分布纬度最北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海拔最高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面积最大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株数最多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分布最集中的天然苏铁林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作为在</a:t>
            </a:r>
            <a:r>
              <a:rPr lang="en-US" altLang="zh-CN" sz="2000" b="0" i="0">
                <a:solidFill>
                  <a:srgbClr val="000000"/>
                </a:solidFill>
                <a:latin typeface="Times New Roman" pitchFamily="34" charset="0"/>
                <a:ea typeface="KaiTi" pitchFamily="34" charset="-122"/>
                <a:cs typeface="Times New Roman" pitchFamily="34" charset="-120"/>
              </a:rPr>
              <a:t>2.7</a:t>
            </a:r>
            <a:r>
              <a:rPr lang="en-US" altLang="zh-CN" sz="2000" b="0" i="0">
                <a:solidFill>
                  <a:srgbClr val="000000"/>
                </a:solidFill>
                <a:latin typeface="微软雅黑" pitchFamily="34" charset="0"/>
                <a:ea typeface="楷体" pitchFamily="34" charset="-122"/>
                <a:cs typeface="微软雅黑" pitchFamily="34" charset="-120"/>
              </a:rPr>
              <a:t>亿年前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就已经存在的裸子植物和世界性珍稀濒危残遗物种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攀枝花苏铁与自贡恐龙化石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平武大熊猫一</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道被人们誉为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巴蜀三宝</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12_2#dbeff7424?pid=b88806b3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74336" y="3321246"/>
            <a:ext cx="2249424"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7_BD.13_1#cfd9805e3?pid=dbeff742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攀枝花苏铁国家级自然保护区对研究横断山脉植物区系的重要意义在于(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4_1#cfd9805e3.bracket?pid=dbeff7424&amp;color=0,0,0&amp;vpa=4&amp;vtp=1"/>
          <p:cNvSpPr/>
          <p:nvPr/>
        </p:nvSpPr>
        <p:spPr>
          <a:xfrm>
            <a:off x="900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13_2#cfd9805e3.choices?pid=dbeff742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.能确定植物区系的精确形成年代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.为研究植物区系的发生和发展提供关键样本</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C.可直接揭示古地理环境的所有信息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.有助于预测植物区系未来的演化方向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7_AS.15_1#cfd9805e3?vop=1&amp;pid=dbeff742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本题考查建立自然保护区的意义。保护区可以帮助研究植物区系</a:t>
            </a:r>
            <a:r>
              <a:rPr lang="en-US" altLang="zh-CN" sz="2000" b="0" i="0">
                <a:solidFill>
                  <a:srgbClr val="000000"/>
                </a:solidFill>
                <a:latin typeface="微软雅黑" pitchFamily="34" charset="0"/>
                <a:ea typeface="微软雅黑" pitchFamily="34" charset="-122"/>
                <a:cs typeface="微软雅黑" pitchFamily="34" charset="-120"/>
              </a:rPr>
              <a:t>，但无法精确判断形成年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a:t>
            </a:r>
            <a:r>
              <a:rPr lang="en-US" altLang="zh-CN" sz="2000" b="0" i="0" dirty="0">
                <a:solidFill>
                  <a:srgbClr val="000000"/>
                </a:solidFill>
                <a:latin typeface="微软雅黑" pitchFamily="34" charset="0"/>
                <a:ea typeface="微软雅黑" pitchFamily="34" charset="-122"/>
                <a:cs typeface="微软雅黑" pitchFamily="34" charset="-120"/>
              </a:rPr>
              <a:t>（年代确定需要地质或化石证据），表述过于绝对，A错误</a:t>
            </a:r>
            <a:r>
              <a:rPr lang="en-US" altLang="zh-CN" sz="2000" b="0" i="0">
                <a:solidFill>
                  <a:srgbClr val="000000"/>
                </a:solidFill>
                <a:latin typeface="微软雅黑" pitchFamily="34" charset="0"/>
                <a:ea typeface="微软雅黑" pitchFamily="34" charset="-122"/>
                <a:cs typeface="微软雅黑" pitchFamily="34" charset="-120"/>
              </a:rPr>
              <a:t>；保护区作为珍稀濒危物种的集中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分布地</a:t>
            </a:r>
            <a:r>
              <a:rPr lang="en-US" altLang="zh-CN" sz="2000" b="0" i="0" dirty="0">
                <a:solidFill>
                  <a:srgbClr val="000000"/>
                </a:solidFill>
                <a:latin typeface="微软雅黑" pitchFamily="34" charset="0"/>
                <a:ea typeface="微软雅黑" pitchFamily="34" charset="-122"/>
                <a:cs typeface="微软雅黑" pitchFamily="34" charset="-120"/>
              </a:rPr>
              <a:t>，提供了研究植物区系起源、演化过程的关键样本，B正确；</a:t>
            </a:r>
            <a:r>
              <a:rPr lang="en-US" altLang="zh-CN" sz="2000" b="0" i="0">
                <a:solidFill>
                  <a:srgbClr val="000000"/>
                </a:solidFill>
                <a:latin typeface="微软雅黑" pitchFamily="34" charset="0"/>
                <a:ea typeface="微软雅黑" pitchFamily="34" charset="-122"/>
                <a:cs typeface="微软雅黑" pitchFamily="34" charset="-120"/>
              </a:rPr>
              <a:t>苏铁能反映部分古环境信息，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并非所有信息</a:t>
            </a:r>
            <a:r>
              <a:rPr lang="en-US" altLang="zh-CN" sz="2000" b="0" i="0" dirty="0">
                <a:solidFill>
                  <a:srgbClr val="000000"/>
                </a:solidFill>
                <a:latin typeface="微软雅黑" pitchFamily="34" charset="0"/>
                <a:ea typeface="微软雅黑" pitchFamily="34" charset="-122"/>
                <a:cs typeface="微软雅黑" pitchFamily="34" charset="-120"/>
              </a:rPr>
              <a:t>，C错误；保护区有助于研究植物区系演化历史，</a:t>
            </a:r>
            <a:r>
              <a:rPr lang="en-US" altLang="zh-CN" sz="2000" b="0" i="0">
                <a:solidFill>
                  <a:srgbClr val="000000"/>
                </a:solidFill>
                <a:latin typeface="微软雅黑" pitchFamily="34" charset="0"/>
                <a:ea typeface="微软雅黑" pitchFamily="34" charset="-122"/>
                <a:cs typeface="微软雅黑" pitchFamily="34" charset="-120"/>
              </a:rPr>
              <a:t>但无法直接预测未来演化方向，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7_BD.16_1#28474c63a?pid=dbeff742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5.为加强对苏铁群落的保护，</a:t>
            </a:r>
            <a:r>
              <a:rPr lang="en-US" altLang="zh-CN" sz="2000" b="0" i="0">
                <a:solidFill>
                  <a:srgbClr val="000000"/>
                </a:solidFill>
                <a:latin typeface="微软雅黑" pitchFamily="34" charset="0"/>
                <a:ea typeface="微软雅黑" pitchFamily="34" charset="-122"/>
                <a:cs typeface="微软雅黑" pitchFamily="34" charset="-120"/>
              </a:rPr>
              <a:t>保护区下列做法合理的是(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7_1#28474c63a.bracket?pid=dbeff7424&amp;color=0,0,0&amp;vpa=5&amp;vtp=1"/>
          <p:cNvSpPr/>
          <p:nvPr/>
        </p:nvSpPr>
        <p:spPr>
          <a:xfrm>
            <a:off x="697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16_2#28474c63a.choices?pid=dbeff742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A.核心区</a:t>
            </a:r>
            <a:r>
              <a:rPr lang="en-US" altLang="zh-CN" sz="2000" b="0" i="0">
                <a:solidFill>
                  <a:srgbClr val="000000"/>
                </a:solidFill>
                <a:latin typeface="微软雅黑" pitchFamily="34" charset="0"/>
                <a:ea typeface="微软雅黑" pitchFamily="34" charset="-122"/>
                <a:cs typeface="微软雅黑" pitchFamily="34" charset="-120"/>
              </a:rPr>
              <a:t>：建标本馆和物种基因库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.缓冲区：完善交通等基础设施</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.实验区</a:t>
            </a:r>
            <a:r>
              <a:rPr lang="en-US" altLang="zh-CN" sz="2000" b="0" i="0">
                <a:solidFill>
                  <a:srgbClr val="000000"/>
                </a:solidFill>
                <a:latin typeface="微软雅黑" pitchFamily="34" charset="0"/>
                <a:ea typeface="微软雅黑" pitchFamily="34" charset="-122"/>
                <a:cs typeface="微软雅黑" pitchFamily="34" charset="-120"/>
              </a:rPr>
              <a:t>：建设苏铁育种繁殖基地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.大规模人工种植苏铁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7_AS.18_1#28474c63a?vop=1&amp;pid=dbeff742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本题考查自然保护区的保护措施。核心区是严格保护的生态核心</a:t>
            </a:r>
            <a:r>
              <a:rPr lang="en-US" altLang="zh-CN" sz="2000" b="0" i="0">
                <a:solidFill>
                  <a:srgbClr val="000000"/>
                </a:solidFill>
                <a:latin typeface="微软雅黑" pitchFamily="34" charset="0"/>
                <a:ea typeface="微软雅黑" pitchFamily="34" charset="-122"/>
                <a:cs typeface="微软雅黑" pitchFamily="34" charset="-120"/>
              </a:rPr>
              <a:t>，禁止建设标本馆等人工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场所</a:t>
            </a:r>
            <a:r>
              <a:rPr lang="en-US" altLang="zh-CN" sz="2000" b="0" i="0" dirty="0">
                <a:solidFill>
                  <a:srgbClr val="000000"/>
                </a:solidFill>
                <a:latin typeface="微软雅黑" pitchFamily="34" charset="0"/>
                <a:ea typeface="微软雅黑" pitchFamily="34" charset="-122"/>
                <a:cs typeface="微软雅黑" pitchFamily="34" charset="-120"/>
              </a:rPr>
              <a:t>，A错误；缓冲区严格禁止旅游和生产经营活动，需减少人类干扰，</a:t>
            </a:r>
            <a:r>
              <a:rPr lang="en-US" altLang="zh-CN" sz="2000" b="0" i="0">
                <a:solidFill>
                  <a:srgbClr val="000000"/>
                </a:solidFill>
                <a:latin typeface="微软雅黑" pitchFamily="34" charset="0"/>
                <a:ea typeface="微软雅黑" pitchFamily="34" charset="-122"/>
                <a:cs typeface="微软雅黑" pitchFamily="34" charset="-120"/>
              </a:rPr>
              <a:t>完善交通可能破坏生态，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错误；实验区允许进行科研活动，建设苏铁育种繁殖基地符合保护标准，C正确</a:t>
            </a:r>
            <a:r>
              <a:rPr lang="en-US" altLang="zh-CN" sz="2000" b="0" i="0">
                <a:solidFill>
                  <a:srgbClr val="000000"/>
                </a:solidFill>
                <a:latin typeface="微软雅黑" pitchFamily="34" charset="0"/>
                <a:ea typeface="微软雅黑" pitchFamily="34" charset="-122"/>
                <a:cs typeface="微软雅黑" pitchFamily="34" charset="-120"/>
              </a:rPr>
              <a:t>；大规模人工种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植苏铁可能破坏原生环境</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4#787d158af.fixed?pid=dff603a1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787d158af.fixed?pid=dff603a17&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自然保护区及其意义</a:t>
            </a:r>
            <a:endParaRPr lang="en-US" altLang="zh-CN" sz="4400" dirty="0"/>
          </a:p>
        </p:txBody>
      </p:sp>
      <p:pic>
        <p:nvPicPr>
          <p:cNvPr id="4" name="C_4#787d158af.fixed?pid=dff603a1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787d158af.fixed?pid=dff603a1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M_5_BD.19_1#fe8e7a8ae?htil=1&amp;pid=787d158af&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70517" y="1026864"/>
            <a:ext cx="3355848"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9_2#fe8e7a8ae?htil=1&amp;pid=787d158af&amp;color=0,0,0&amp;vtp=1&amp;bt=1&amp;bbb=1&amp;hb=1&amp;hs=1"/>
          <p:cNvSpPr/>
          <p:nvPr/>
        </p:nvSpPr>
        <p:spPr>
          <a:xfrm>
            <a:off x="722376" y="972000"/>
            <a:ext cx="7269480"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[山东青岛2025高二月考]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海南岛中部山区拥有我国分布最集中</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保存最完好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连片面积最大的热带雨林</a:t>
            </a:r>
            <a:r>
              <a:rPr lang="en-US" altLang="zh-CN" sz="2000" b="0" i="0" dirty="0">
                <a:solidFill>
                  <a:srgbClr val="000000"/>
                </a:solidFill>
                <a:latin typeface="Times New Roman" pitchFamily="34" charset="0"/>
                <a:ea typeface="KaiTi" pitchFamily="34" charset="-122"/>
                <a:cs typeface="Times New Roman" pitchFamily="34" charset="-120"/>
              </a:rPr>
              <a:t>。2001—2010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由于经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济林的种植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该地雨林面积锐减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造成野生动物栖息地破碎化</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为此</a:t>
            </a:r>
            <a:r>
              <a:rPr lang="en-US" altLang="zh-CN" sz="2000" b="0" i="0" dirty="0">
                <a:solidFill>
                  <a:srgbClr val="000000"/>
                </a:solidFill>
                <a:latin typeface="Times New Roman" pitchFamily="34" charset="0"/>
                <a:ea typeface="KaiTi" pitchFamily="34" charset="-122"/>
                <a:cs typeface="Times New Roman" pitchFamily="34" charset="-120"/>
              </a:rPr>
              <a:t>，2013</a:t>
            </a:r>
            <a:r>
              <a:rPr lang="en-US" altLang="zh-CN" sz="2000" b="0" i="0" dirty="0">
                <a:solidFill>
                  <a:srgbClr val="000000"/>
                </a:solidFill>
                <a:latin typeface="微软雅黑" pitchFamily="34" charset="0"/>
                <a:ea typeface="楷体" pitchFamily="34" charset="-122"/>
                <a:cs typeface="微软雅黑" pitchFamily="34" charset="-120"/>
              </a:rPr>
              <a:t>年起当地大力恢复天然林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2021</a:t>
            </a:r>
            <a:r>
              <a:rPr lang="en-US" altLang="zh-CN" sz="2000" b="0" i="0">
                <a:solidFill>
                  <a:srgbClr val="000000"/>
                </a:solidFill>
                <a:latin typeface="微软雅黑" pitchFamily="34" charset="0"/>
                <a:ea typeface="楷体" pitchFamily="34" charset="-122"/>
                <a:cs typeface="微软雅黑" pitchFamily="34" charset="-120"/>
              </a:rPr>
              <a:t>年海南热带雨林国家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公园设立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下图示意海南热带雨林国家公园的区域划分</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6_BD.20_1#624c05972?htil=1&amp;pid=fe8e7a8ae&amp;color=0,0,0&amp;vtp=1&amp;bbb=1&amp;hs=1"/>
          <p:cNvSpPr/>
          <p:nvPr/>
        </p:nvSpPr>
        <p:spPr>
          <a:xfrm>
            <a:off x="722376" y="36980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1.2013年起该地大力恢复天然林，</a:t>
            </a:r>
            <a:r>
              <a:rPr lang="en-US" altLang="zh-CN" sz="2000" b="0" i="0">
                <a:solidFill>
                  <a:srgbClr val="000000"/>
                </a:solidFill>
                <a:latin typeface="微软雅黑" pitchFamily="34" charset="0"/>
                <a:ea typeface="微软雅黑" pitchFamily="34" charset="-122"/>
                <a:cs typeface="微软雅黑" pitchFamily="34" charset="-120"/>
              </a:rPr>
              <a:t>其主要目的是(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21_1#624c05972.bracket?pid=fe8e7a8ae&amp;color=0,0,0&amp;vpa=6&amp;vtp=1"/>
          <p:cNvSpPr/>
          <p:nvPr/>
        </p:nvSpPr>
        <p:spPr>
          <a:xfrm>
            <a:off x="6302439" y="36980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20_2#624c05972.choices?htil=1&amp;pid=fe8e7a8ae&amp;color=0,0,0&amp;vtp=1&amp;bbb=1"/>
          <p:cNvSpPr/>
          <p:nvPr/>
        </p:nvSpPr>
        <p:spPr>
          <a:xfrm>
            <a:off x="722376" y="4155255"/>
            <a:ext cx="10753344" cy="405003"/>
          </a:xfrm>
          <a:prstGeom prst="rect">
            <a:avLst/>
          </a:prstGeom>
          <a:noFill/>
          <a:ln/>
        </p:spPr>
        <p:txBody>
          <a:bodyPr wrap="none" lIns="0" tIns="0" rIns="0" bIns="0" rtlCol="0" anchor="t"/>
          <a:lstStyle/>
          <a:p>
            <a:pPr latinLnBrk="1">
              <a:lnSpc>
                <a:spcPts val="3600"/>
              </a:lnSpc>
              <a:tabLst>
                <a:tab pos="2507029" algn="l"/>
                <a:tab pos="5483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.增加森林面积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B.维护生态系统稳定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C.发展生态旅游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.减轻表层土壤侵蚀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2_1#624c05972?vop=1&amp;pid=fe8e7a8a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本题考查生态修复的目的。由材料可知，2001—2010年，由于经济林的种植</a:t>
            </a:r>
            <a:r>
              <a:rPr lang="en-US" altLang="zh-CN" sz="2000" b="0" i="0">
                <a:solidFill>
                  <a:srgbClr val="000000"/>
                </a:solidFill>
                <a:latin typeface="微软雅黑" pitchFamily="34" charset="0"/>
                <a:ea typeface="微软雅黑" pitchFamily="34" charset="-122"/>
                <a:cs typeface="微软雅黑" pitchFamily="34" charset="-120"/>
              </a:rPr>
              <a:t>，该地雨林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面积锐减</a:t>
            </a:r>
            <a:r>
              <a:rPr lang="en-US" altLang="zh-CN" sz="2000" b="0" i="0" dirty="0">
                <a:solidFill>
                  <a:srgbClr val="000000"/>
                </a:solidFill>
                <a:latin typeface="微软雅黑" pitchFamily="34" charset="0"/>
                <a:ea typeface="微软雅黑" pitchFamily="34" charset="-122"/>
                <a:cs typeface="微软雅黑" pitchFamily="34" charset="-120"/>
              </a:rPr>
              <a:t>，造成野生动物栖息地破碎化，故</a:t>
            </a:r>
            <a:r>
              <a:rPr lang="en-US" altLang="zh-CN" sz="2000" b="0" i="0">
                <a:solidFill>
                  <a:srgbClr val="000000"/>
                </a:solidFill>
                <a:latin typeface="微软雅黑" pitchFamily="34" charset="0"/>
                <a:ea typeface="微软雅黑" pitchFamily="34" charset="-122"/>
                <a:cs typeface="微软雅黑" pitchFamily="34" charset="-120"/>
              </a:rPr>
              <a:t>2013年起该地大力恢复天然林的主要目的是维护生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态系统稳定</a:t>
            </a:r>
            <a:r>
              <a:rPr lang="en-US" altLang="zh-CN" sz="2000" b="0" i="0" dirty="0">
                <a:solidFill>
                  <a:srgbClr val="000000"/>
                </a:solidFill>
                <a:latin typeface="微软雅黑" pitchFamily="34" charset="0"/>
                <a:ea typeface="微软雅黑" pitchFamily="34" charset="-122"/>
                <a:cs typeface="微软雅黑" pitchFamily="34" charset="-120"/>
              </a:rPr>
              <a:t>，B正确；增加森林面积、发展生态旅游、减轻表层土壤侵蚀不是主要目的，A、</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1a5526116.fixed?pid=d7a97b72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2_BD#1a5526116.fixed?pid=d7a97b725&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自然保护区与生态安全</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3_1#5f3db0fe6?pid=fe8e7a8a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海南热带雨林国家公园内(</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4_1#5f3db0fe6.bracket?pid=fe8e7a8ae&amp;color=0,0,0&amp;vpa=7&amp;vtp=1"/>
          <p:cNvSpPr/>
          <p:nvPr/>
        </p:nvSpPr>
        <p:spPr>
          <a:xfrm>
            <a:off x="392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3_2#5f3db0fe6.choices?pid=fe8e7a8a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①地可开展科普教育活动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.②地可以开展特殊的科学研究</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③地可进行动物驯化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.④地禁止一切开发活动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5_1#5f3db0fe6?vop=1&amp;pid=fe8e7a8a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本题考查自然保护区的划分。由图可知，①③地为核心区，是保护最严格的区域</a:t>
            </a:r>
            <a:r>
              <a:rPr lang="en-US" altLang="zh-CN" sz="2000" b="0" i="0">
                <a:solidFill>
                  <a:srgbClr val="000000"/>
                </a:solidFill>
                <a:latin typeface="微软雅黑" pitchFamily="34" charset="0"/>
                <a:ea typeface="微软雅黑" pitchFamily="34" charset="-122"/>
                <a:cs typeface="微软雅黑" pitchFamily="34" charset="-120"/>
              </a:rPr>
              <a:t>，不允许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开展科普教育活动</a:t>
            </a:r>
            <a:r>
              <a:rPr lang="en-US" altLang="zh-CN" sz="2000" b="0" i="0" dirty="0">
                <a:solidFill>
                  <a:srgbClr val="000000"/>
                </a:solidFill>
                <a:latin typeface="微软雅黑" pitchFamily="34" charset="0"/>
                <a:ea typeface="微软雅黑" pitchFamily="34" charset="-122"/>
                <a:cs typeface="微软雅黑" pitchFamily="34" charset="-120"/>
              </a:rPr>
              <a:t>，也不可以进行动物驯化，A、C错误；②地为缓冲区，</a:t>
            </a:r>
            <a:r>
              <a:rPr lang="en-US" altLang="zh-CN" sz="2000" b="0" i="0">
                <a:solidFill>
                  <a:srgbClr val="000000"/>
                </a:solidFill>
                <a:latin typeface="微软雅黑" pitchFamily="34" charset="0"/>
                <a:ea typeface="微软雅黑" pitchFamily="34" charset="-122"/>
                <a:cs typeface="微软雅黑" pitchFamily="34" charset="-120"/>
              </a:rPr>
              <a:t>是核心区的外围区域，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可以开展特殊的科学研究和环境监测活动</a:t>
            </a:r>
            <a:r>
              <a:rPr lang="en-US" altLang="zh-CN" sz="2000" b="0" i="0" dirty="0">
                <a:solidFill>
                  <a:srgbClr val="000000"/>
                </a:solidFill>
                <a:latin typeface="微软雅黑" pitchFamily="34" charset="0"/>
                <a:ea typeface="微软雅黑" pitchFamily="34" charset="-122"/>
                <a:cs typeface="微软雅黑" pitchFamily="34" charset="-120"/>
              </a:rPr>
              <a:t>，B正确；④地是实验区，是缓冲区的外围区域</a:t>
            </a:r>
            <a:r>
              <a:rPr lang="en-US" altLang="zh-CN" sz="2000" b="0" i="0">
                <a:solidFill>
                  <a:srgbClr val="000000"/>
                </a:solidFill>
                <a:latin typeface="微软雅黑" pitchFamily="34" charset="0"/>
                <a:ea typeface="微软雅黑" pitchFamily="34" charset="-122"/>
                <a:cs typeface="微软雅黑" pitchFamily="34" charset="-120"/>
              </a:rPr>
              <a:t>，是进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行科研试验</a:t>
            </a:r>
            <a:r>
              <a:rPr lang="en-US" altLang="zh-CN" sz="2000" b="0" i="0" dirty="0">
                <a:solidFill>
                  <a:srgbClr val="000000"/>
                </a:solidFill>
                <a:latin typeface="微软雅黑" pitchFamily="34" charset="0"/>
                <a:ea typeface="微软雅黑" pitchFamily="34" charset="-122"/>
                <a:cs typeface="微软雅黑" pitchFamily="34" charset="-120"/>
              </a:rPr>
              <a:t>、教学、参观、旅游等活动的区域，也是驯化、</a:t>
            </a:r>
            <a:r>
              <a:rPr lang="en-US" altLang="zh-CN" sz="2000" b="0" i="0">
                <a:solidFill>
                  <a:srgbClr val="000000"/>
                </a:solidFill>
                <a:latin typeface="微软雅黑" pitchFamily="34" charset="0"/>
                <a:ea typeface="微软雅黑" pitchFamily="34" charset="-122"/>
                <a:cs typeface="微软雅黑" pitchFamily="34" charset="-120"/>
              </a:rPr>
              <a:t>繁殖珍稀濒危野生动植物活动的场所，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M_5_BD.26_1#54df8561c?pid=787d158af&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[广西河池十校2024高二联考]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黄河三角洲是我国三大河口三角洲之一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也是我国暖温带中最年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最广阔的湿地生态系统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还是世界上土地面积自然增长最快的自然保护区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下图为黄河三角</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洲自然保护区位置图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26_2#54df8561c?pid=787d158a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17720" y="2406846"/>
            <a:ext cx="2953512"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27_1#a47f0daa1?pid=54df8561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3.下列关于该保护区的发展措施，</a:t>
            </a:r>
            <a:r>
              <a:rPr lang="en-US" altLang="zh-CN" sz="2000" b="0" i="0">
                <a:solidFill>
                  <a:srgbClr val="000000"/>
                </a:solidFill>
                <a:latin typeface="微软雅黑" pitchFamily="34" charset="0"/>
                <a:ea typeface="微软雅黑" pitchFamily="34" charset="-122"/>
                <a:cs typeface="微软雅黑" pitchFamily="34" charset="-120"/>
              </a:rPr>
              <a:t>最合理的是(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27_2#a47f0daa1.choices?pid=54df8561c&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A.大力营造红树林，保护生态环境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.加快石油开采，促进经济发展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.完善保护区的建设，保障生物多样性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.加大基础设施投入，带动旅游业发展</a:t>
            </a:r>
            <a:endParaRPr lang="en-US" altLang="zh-CN" sz="2000" dirty="0"/>
          </a:p>
        </p:txBody>
      </p:sp>
      <p:sp>
        <p:nvSpPr>
          <p:cNvPr id="4" name="QC_6_AN.28_1#a47f0daa1.bracket?pid=54df8561c&amp;color=0,0,0&amp;vpa=8&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29_1#a47f0daa1?vop=1&amp;pid=54df8561c&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本题考查自然保护区的发展措施。红树林是热带、亚热带海湾</a:t>
            </a:r>
            <a:r>
              <a:rPr lang="en-US" altLang="zh-CN" sz="2000" b="0" i="0">
                <a:solidFill>
                  <a:srgbClr val="000000"/>
                </a:solidFill>
                <a:latin typeface="微软雅黑" pitchFamily="34" charset="0"/>
                <a:ea typeface="微软雅黑" pitchFamily="34" charset="-122"/>
                <a:cs typeface="微软雅黑" pitchFamily="34" charset="-120"/>
              </a:rPr>
              <a:t>、河口泥滩上特有的常绿灌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木和小乔木群落</a:t>
            </a:r>
            <a:r>
              <a:rPr lang="en-US" altLang="zh-CN" sz="2000" b="0" i="0" dirty="0">
                <a:solidFill>
                  <a:srgbClr val="000000"/>
                </a:solidFill>
                <a:latin typeface="微软雅黑" pitchFamily="34" charset="0"/>
                <a:ea typeface="微软雅黑" pitchFamily="34" charset="-122"/>
                <a:cs typeface="微软雅黑" pitchFamily="34" charset="-120"/>
              </a:rPr>
              <a:t>，不适合在黄河三角洲地区（温带）生长，A错误；加快石油开采</a:t>
            </a:r>
            <a:r>
              <a:rPr lang="en-US" altLang="zh-CN" sz="2000" b="0" i="0">
                <a:solidFill>
                  <a:srgbClr val="000000"/>
                </a:solidFill>
                <a:latin typeface="微软雅黑" pitchFamily="34" charset="0"/>
                <a:ea typeface="微软雅黑" pitchFamily="34" charset="-122"/>
                <a:cs typeface="微软雅黑" pitchFamily="34" charset="-120"/>
              </a:rPr>
              <a:t>，加大基础设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施投入</a:t>
            </a:r>
            <a:r>
              <a:rPr lang="en-US" altLang="zh-CN" sz="2000" b="0" i="0" dirty="0">
                <a:solidFill>
                  <a:srgbClr val="000000"/>
                </a:solidFill>
                <a:latin typeface="微软雅黑" pitchFamily="34" charset="0"/>
                <a:ea typeface="微软雅黑" pitchFamily="34" charset="-122"/>
                <a:cs typeface="微软雅黑" pitchFamily="34" charset="-120"/>
              </a:rPr>
              <a:t>，带动旅游业发展，均可能导致黄河三角洲自然保护区生态环境恶化</a:t>
            </a:r>
            <a:r>
              <a:rPr lang="en-US" altLang="zh-CN" sz="2000" b="0" i="0">
                <a:solidFill>
                  <a:srgbClr val="000000"/>
                </a:solidFill>
                <a:latin typeface="微软雅黑" pitchFamily="34" charset="0"/>
                <a:ea typeface="微软雅黑" pitchFamily="34" charset="-122"/>
                <a:cs typeface="微软雅黑" pitchFamily="34" charset="-120"/>
              </a:rPr>
              <a:t>，不符合可持续发展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的理念</a:t>
            </a:r>
            <a:r>
              <a:rPr lang="en-US" altLang="zh-CN" sz="2000" b="0" i="0" dirty="0">
                <a:solidFill>
                  <a:srgbClr val="000000"/>
                </a:solidFill>
                <a:latin typeface="微软雅黑" pitchFamily="34" charset="0"/>
                <a:ea typeface="微软雅黑" pitchFamily="34" charset="-122"/>
                <a:cs typeface="微软雅黑" pitchFamily="34" charset="-120"/>
              </a:rPr>
              <a:t>，B、D错误；应完善保护区的建设，保障生物多样性，C正确。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BD.30_1#455922124?pid=54df8561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4.黄河三角洲近几十年来自然湿地趋于减少，而人工湿地大幅增加，</a:t>
            </a:r>
            <a:r>
              <a:rPr lang="en-US" altLang="zh-CN" sz="2000" b="0" i="0">
                <a:solidFill>
                  <a:srgbClr val="000000"/>
                </a:solidFill>
                <a:latin typeface="微软雅黑" pitchFamily="34" charset="0"/>
                <a:ea typeface="微软雅黑" pitchFamily="34" charset="-122"/>
                <a:cs typeface="微软雅黑" pitchFamily="34" charset="-120"/>
              </a:rPr>
              <a:t>最主要的原因是(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1_1#455922124.bracket?pid=54df8561c&amp;color=0,0,0&amp;vpa=9&amp;vtp=1"/>
          <p:cNvSpPr/>
          <p:nvPr/>
        </p:nvSpPr>
        <p:spPr>
          <a:xfrm>
            <a:off x="1027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0_2#455922124?pid=54df8561c&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①气候变暖</a:t>
            </a:r>
            <a:r>
              <a:rPr lang="en-US" altLang="zh-CN" sz="2000" b="0" i="0">
                <a:solidFill>
                  <a:srgbClr val="000000"/>
                </a:solidFill>
                <a:latin typeface="微软雅黑" pitchFamily="34" charset="0"/>
                <a:ea typeface="微软雅黑" pitchFamily="34" charset="-122"/>
                <a:cs typeface="微软雅黑" pitchFamily="34" charset="-120"/>
              </a:rPr>
              <a:t>，蒸发加剧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②湿地养殖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③水利工程建设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④海浪的侵蚀作用增强</a:t>
            </a:r>
            <a:endParaRPr lang="en-US" altLang="zh-CN" sz="2000" dirty="0"/>
          </a:p>
        </p:txBody>
      </p:sp>
      <p:sp>
        <p:nvSpPr>
          <p:cNvPr id="5" name="QC_6_BD.30_3#455922124.choices?pid=54df8561c&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AS.32_1#455922124?vop=1&amp;pid=54df8561c&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本题考查自然生态环境变化的原因。黄河三角洲近几十年来自然湿地趋于减少</a:t>
            </a:r>
            <a:r>
              <a:rPr lang="en-US" altLang="zh-CN" sz="2000" b="0" i="0" spc="-50">
                <a:solidFill>
                  <a:srgbClr val="000000"/>
                </a:solidFill>
                <a:latin typeface="微软雅黑" pitchFamily="34" charset="0"/>
                <a:ea typeface="微软雅黑" pitchFamily="34" charset="-122"/>
                <a:cs typeface="微软雅黑" pitchFamily="34" charset="-120"/>
              </a:rPr>
              <a:t>，而人工湿地</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在大幅增加</a:t>
            </a:r>
            <a:r>
              <a:rPr lang="en-US" altLang="zh-CN" sz="2000" b="0" i="0" spc="-50" dirty="0">
                <a:solidFill>
                  <a:srgbClr val="000000"/>
                </a:solidFill>
                <a:latin typeface="微软雅黑" pitchFamily="34" charset="0"/>
                <a:ea typeface="微软雅黑" pitchFamily="34" charset="-122"/>
                <a:cs typeface="微软雅黑" pitchFamily="34" charset="-120"/>
              </a:rPr>
              <a:t>，最主要的原因是人类活动占用了大量的自然湿地，在湿地发展养殖业</a:t>
            </a:r>
            <a:r>
              <a:rPr lang="en-US" altLang="zh-CN" sz="2000" b="0" i="0" spc="-50">
                <a:solidFill>
                  <a:srgbClr val="000000"/>
                </a:solidFill>
                <a:latin typeface="微软雅黑" pitchFamily="34" charset="0"/>
                <a:ea typeface="微软雅黑" pitchFamily="34" charset="-122"/>
                <a:cs typeface="微软雅黑" pitchFamily="34" charset="-120"/>
              </a:rPr>
              <a:t>，在沿海滩涂占</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用自然湿地建设大量水利工程</a:t>
            </a:r>
            <a:r>
              <a:rPr lang="en-US" altLang="zh-CN" sz="2000" b="0" i="0" spc="-50" dirty="0">
                <a:solidFill>
                  <a:srgbClr val="000000"/>
                </a:solidFill>
                <a:latin typeface="微软雅黑" pitchFamily="34" charset="0"/>
                <a:ea typeface="微软雅黑" pitchFamily="34" charset="-122"/>
                <a:cs typeface="微软雅黑" pitchFamily="34" charset="-120"/>
              </a:rPr>
              <a:t>，导致自然湿地趋于减少，人工湿地大幅增加，②③正确。故选B。</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pic>
        <p:nvPicPr>
          <p:cNvPr id="2" name="QM_5_BD.33_1#253fbc839?htil=2&amp;pid=787d158af&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59334" y="1026864"/>
            <a:ext cx="2624328"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33_2#253fbc839?htil=2&amp;pid=787d158af&amp;color=0,0,0&amp;vtp=1&amp;bt=1&amp;bbb=1&amp;hb=1&amp;hs=1"/>
          <p:cNvSpPr/>
          <p:nvPr/>
        </p:nvSpPr>
        <p:spPr>
          <a:xfrm>
            <a:off x="722376" y="972000"/>
            <a:ext cx="7991856"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[江苏苏州大学附中2025高二月考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江西鄱阳湖区域拥有众多自然保护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其中有两个国家级自然保护区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近十几年来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受长江上游干支流水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库群汛后蓄水影响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鄱阳湖连续出现枯水时间提前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枯水期延长</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水位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超低等情况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严重影响了湖泊区域社会经济发展和生态环境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为此</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西省计划建设鄱阳湖水利枢纽工程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该工程采用开放式全闸</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汛期闸门全开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枯水期通过闸门进行水位调节</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34_1#3201afc58?pid=253fbc839&amp;color=0,0,0&amp;vtp=1&amp;bt=1&amp;bbb=1&amp;hs=1">
            <a:extLst>
              <a:ext uri="{FF2B5EF4-FFF2-40B4-BE49-F238E27FC236}">
                <a16:creationId xmlns:a16="http://schemas.microsoft.com/office/drawing/2014/main" id="{661CEA88-3FD8-1B6A-948A-4C7FAF9F03AE}"/>
              </a:ext>
            </a:extLst>
          </p:cNvPr>
          <p:cNvSpPr/>
          <p:nvPr/>
        </p:nvSpPr>
        <p:spPr>
          <a:xfrm>
            <a:off x="722376" y="36980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江西鄱阳湖区域自然保护区重点保护(</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34_2#3201afc58.choices?pid=253fbc839&amp;color=0,0,0&amp;vtp=1&amp;bbb=1">
            <a:extLst>
              <a:ext uri="{FF2B5EF4-FFF2-40B4-BE49-F238E27FC236}">
                <a16:creationId xmlns:a16="http://schemas.microsoft.com/office/drawing/2014/main" id="{7771DD67-EA50-E968-FAE3-C0251D718D49}"/>
              </a:ext>
            </a:extLst>
          </p:cNvPr>
          <p:cNvSpPr/>
          <p:nvPr/>
        </p:nvSpPr>
        <p:spPr>
          <a:xfrm>
            <a:off x="722376" y="4158557"/>
            <a:ext cx="10753344" cy="405003"/>
          </a:xfrm>
          <a:prstGeom prst="rect">
            <a:avLst/>
          </a:prstGeom>
          <a:noFill/>
          <a:ln/>
        </p:spPr>
        <p:txBody>
          <a:bodyPr wrap="none" lIns="0" tIns="0" rIns="0" bIns="0" rtlCol="0" anchor="t"/>
          <a:lstStyle/>
          <a:p>
            <a:pPr latinLnBrk="1">
              <a:lnSpc>
                <a:spcPts val="3600"/>
              </a:lnSpc>
              <a:tabLst>
                <a:tab pos="2697529" algn="l"/>
                <a:tab pos="5356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.湿地生态系统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B.大气环境质量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C.丰富的旅游资源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.社会经济发展</a:t>
            </a:r>
            <a:endParaRPr lang="en-US" altLang="zh-CN" sz="2000" dirty="0"/>
          </a:p>
        </p:txBody>
      </p:sp>
      <p:sp>
        <p:nvSpPr>
          <p:cNvPr id="6" name="QC_6_AN.35_1#3201afc58.bracket?pid=253fbc839&amp;color=0,0,0&amp;vpa=10&amp;vtp=1">
            <a:extLst>
              <a:ext uri="{FF2B5EF4-FFF2-40B4-BE49-F238E27FC236}">
                <a16:creationId xmlns:a16="http://schemas.microsoft.com/office/drawing/2014/main" id="{7C3BD751-301C-C520-04E6-4BC4F87D7264}"/>
              </a:ext>
            </a:extLst>
          </p:cNvPr>
          <p:cNvSpPr/>
          <p:nvPr/>
        </p:nvSpPr>
        <p:spPr>
          <a:xfrm>
            <a:off x="5197539" y="36980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36_1#3201afc58?vop=1&amp;pid=253fbc83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本题考查自然保护区的作用。自然保护区保护的对象主要包括自然生态系统</a:t>
            </a:r>
            <a:r>
              <a:rPr lang="en-US" altLang="zh-CN" sz="2000" b="0" i="0">
                <a:solidFill>
                  <a:srgbClr val="000000"/>
                </a:solidFill>
                <a:latin typeface="微软雅黑" pitchFamily="34" charset="0"/>
                <a:ea typeface="微软雅黑" pitchFamily="34" charset="-122"/>
                <a:cs typeface="微软雅黑" pitchFamily="34" charset="-120"/>
              </a:rPr>
              <a:t>、珍稀濒危野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生动植物物种的天然集中分布区</a:t>
            </a:r>
            <a:r>
              <a:rPr lang="en-US" altLang="zh-CN" sz="2000" b="0" i="0" dirty="0">
                <a:solidFill>
                  <a:srgbClr val="000000"/>
                </a:solidFill>
                <a:latin typeface="微软雅黑" pitchFamily="34" charset="0"/>
                <a:ea typeface="微软雅黑" pitchFamily="34" charset="-122"/>
                <a:cs typeface="微软雅黑" pitchFamily="34" charset="-120"/>
              </a:rPr>
              <a:t>、有特殊意义的自然遗迹等。鄱阳湖区域河湖众多</a:t>
            </a:r>
            <a:r>
              <a:rPr lang="en-US" altLang="zh-CN" sz="2000" b="0" i="0">
                <a:solidFill>
                  <a:srgbClr val="000000"/>
                </a:solidFill>
                <a:latin typeface="微软雅黑" pitchFamily="34" charset="0"/>
                <a:ea typeface="微软雅黑" pitchFamily="34" charset="-122"/>
                <a:cs typeface="微软雅黑" pitchFamily="34" charset="-120"/>
              </a:rPr>
              <a:t>，湿地资源丰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富</a:t>
            </a:r>
            <a:r>
              <a:rPr lang="en-US" altLang="zh-CN" sz="2000" b="0" i="0" dirty="0">
                <a:solidFill>
                  <a:srgbClr val="000000"/>
                </a:solidFill>
                <a:latin typeface="微软雅黑" pitchFamily="34" charset="0"/>
                <a:ea typeface="微软雅黑" pitchFamily="34" charset="-122"/>
                <a:cs typeface="微软雅黑" pitchFamily="34" charset="-120"/>
              </a:rPr>
              <a:t>，因此该自然保护区重点保护湿地生态系统，A正确；大气环境质量、旅游资源</a:t>
            </a:r>
            <a:r>
              <a:rPr lang="en-US" altLang="zh-CN" sz="2000" b="0" i="0">
                <a:solidFill>
                  <a:srgbClr val="000000"/>
                </a:solidFill>
                <a:latin typeface="微软雅黑" pitchFamily="34" charset="0"/>
                <a:ea typeface="微软雅黑" pitchFamily="34" charset="-122"/>
                <a:cs typeface="微软雅黑" pitchFamily="34" charset="-120"/>
              </a:rPr>
              <a:t>、社会经济均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不是自然保护区的保护对象</a:t>
            </a:r>
            <a:r>
              <a:rPr lang="en-US" altLang="zh-CN" sz="2000" b="0" i="0" dirty="0">
                <a:solidFill>
                  <a:srgbClr val="000000"/>
                </a:solidFill>
                <a:latin typeface="微软雅黑" pitchFamily="34" charset="0"/>
                <a:ea typeface="微软雅黑" pitchFamily="34" charset="-122"/>
                <a:cs typeface="微软雅黑" pitchFamily="34" charset="-120"/>
              </a:rPr>
              <a:t>，B、C、D错误。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BD.37_1#4a4e82349?pid=253fbc83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6.从水资源安全角度看，</a:t>
            </a:r>
            <a:r>
              <a:rPr lang="en-US" altLang="zh-CN" sz="2000" b="0" i="0">
                <a:solidFill>
                  <a:srgbClr val="000000"/>
                </a:solidFill>
                <a:latin typeface="微软雅黑" pitchFamily="34" charset="0"/>
                <a:ea typeface="微软雅黑" pitchFamily="34" charset="-122"/>
                <a:cs typeface="微软雅黑" pitchFamily="34" charset="-120"/>
              </a:rPr>
              <a:t>鄱阳湖建水闸的作用有(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4a4e82349.bracket?pid=253fbc839&amp;color=0,0,0&amp;vpa=11&amp;vtp=1"/>
          <p:cNvSpPr/>
          <p:nvPr/>
        </p:nvSpPr>
        <p:spPr>
          <a:xfrm>
            <a:off x="620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7_2#4a4e82349?pid=253fbc83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84829" algn="l"/>
                <a:tab pos="5356957" algn="l"/>
                <a:tab pos="8029086" algn="l"/>
              </a:tabLst>
            </a:pPr>
            <a:r>
              <a:rPr lang="en-US" altLang="zh-CN" sz="2000" b="0" i="0">
                <a:solidFill>
                  <a:srgbClr val="000000"/>
                </a:solidFill>
                <a:latin typeface="微软雅黑" pitchFamily="34" charset="0"/>
                <a:ea typeface="微软雅黑" pitchFamily="34" charset="-122"/>
                <a:cs typeface="微软雅黑" pitchFamily="34" charset="-120"/>
              </a:rPr>
              <a:t>①恢复水生植被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②作为应急水源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③提高自净能力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保障枯水期用水</a:t>
            </a:r>
            <a:endParaRPr lang="en-US" altLang="zh-CN" sz="2000" dirty="0"/>
          </a:p>
        </p:txBody>
      </p:sp>
      <p:sp>
        <p:nvSpPr>
          <p:cNvPr id="5" name="QC_6_BD.37_3#4a4e82349.choices?pid=253fbc839&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7b4fbd7dc.fixed?pid=dff603a1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7b4fbd7dc.fixed?pid=dff603a17&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自然保护区及其意义</a:t>
            </a:r>
            <a:endParaRPr lang="en-US" altLang="zh-CN" sz="4400" dirty="0"/>
          </a:p>
        </p:txBody>
      </p:sp>
      <p:pic>
        <p:nvPicPr>
          <p:cNvPr id="4" name="C_4#7b4fbd7dc.fixed?pid=dff603a1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7b4fbd7dc.fixed?pid=dff603a1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39_1#4a4e82349?vop=1&amp;pid=253fbc83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本题考查生态修复措施。从水资源安全角度看</a:t>
            </a:r>
            <a:r>
              <a:rPr lang="en-US" altLang="zh-CN" sz="2000" b="0" i="0">
                <a:solidFill>
                  <a:srgbClr val="000000"/>
                </a:solidFill>
                <a:latin typeface="微软雅黑" pitchFamily="34" charset="0"/>
                <a:ea typeface="微软雅黑" pitchFamily="34" charset="-122"/>
                <a:cs typeface="微软雅黑" pitchFamily="34" charset="-120"/>
              </a:rPr>
              <a:t>，鄱阳湖建水闸能够保障鄱阳湖湖区在枯水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期的用水</a:t>
            </a:r>
            <a:r>
              <a:rPr lang="en-US" altLang="zh-CN" sz="2000" b="0" i="0" dirty="0">
                <a:solidFill>
                  <a:srgbClr val="000000"/>
                </a:solidFill>
                <a:latin typeface="微软雅黑" pitchFamily="34" charset="0"/>
                <a:ea typeface="微软雅黑" pitchFamily="34" charset="-122"/>
                <a:cs typeface="微软雅黑" pitchFamily="34" charset="-120"/>
              </a:rPr>
              <a:t>，并可作为下游区域缺水时的应急水源，②④正确</a:t>
            </a:r>
            <a:r>
              <a:rPr lang="en-US" altLang="zh-CN" sz="2000" b="0" i="0">
                <a:solidFill>
                  <a:srgbClr val="000000"/>
                </a:solidFill>
                <a:latin typeface="微软雅黑" pitchFamily="34" charset="0"/>
                <a:ea typeface="微软雅黑" pitchFamily="34" charset="-122"/>
                <a:cs typeface="微软雅黑" pitchFamily="34" charset="-120"/>
              </a:rPr>
              <a:t>；建水闸拦蓄湖水可以增加枯水期水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，提升鄱阳湖在枯水期的自净能力，③正确；恢复水生植被不属于水资源安全方面的内容</a:t>
            </a:r>
            <a:r>
              <a:rPr lang="en-US" altLang="zh-CN" sz="2000" b="0" i="0">
                <a:solidFill>
                  <a:srgbClr val="000000"/>
                </a:solidFill>
                <a:latin typeface="微软雅黑" pitchFamily="34" charset="0"/>
                <a:ea typeface="微软雅黑" pitchFamily="34" charset="-122"/>
                <a:cs typeface="微软雅黑" pitchFamily="34" charset="-120"/>
              </a:rPr>
              <a:t>，①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C_4#2b4d15ebd.fixed?pid=865bc0eab&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2b4d15ebd.fixed?pid=865bc0eab&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三江源自然保护区</a:t>
            </a:r>
            <a:endParaRPr lang="en-US" altLang="zh-CN" sz="4400" dirty="0"/>
          </a:p>
        </p:txBody>
      </p:sp>
      <p:pic>
        <p:nvPicPr>
          <p:cNvPr id="4" name="C_4#2b4d15ebd.fixed?pid=865bc0ea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2b4d15ebd.fixed?pid=865bc0ea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6_BD.40_1#33a042618?pid=0518d3b7c&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[江苏四校联盟2025高二联考]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读三江源自然保护区分布略图，完成下面小题。</a:t>
            </a:r>
            <a:endParaRPr lang="en-US" altLang="zh-CN" sz="2000" dirty="0"/>
          </a:p>
        </p:txBody>
      </p:sp>
      <p:pic>
        <p:nvPicPr>
          <p:cNvPr id="3" name="QM_6_BD.40_2#33a042618?pid=0518d3b7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72000" y="1511496"/>
            <a:ext cx="3044952"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41_1#4121ada4c?pid=33a042618&amp;color=0,0,0&amp;vtp=1&amp;bbb=1"/>
          <p:cNvSpPr/>
          <p:nvPr/>
        </p:nvSpPr>
        <p:spPr>
          <a:xfrm>
            <a:off x="722376" y="37847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三江源地区生态脆弱的主要原因是(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42_1#4121ada4c.bracket?pid=33a042618&amp;color=0,0,0&amp;vpa=12&amp;vtp=1"/>
          <p:cNvSpPr/>
          <p:nvPr/>
        </p:nvSpPr>
        <p:spPr>
          <a:xfrm>
            <a:off x="4943539" y="378479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7_BD.41_2#4121ada4c.choices?pid=33a042618&amp;color=0,0,0&amp;vtp=1&amp;bbb=1"/>
          <p:cNvSpPr/>
          <p:nvPr/>
        </p:nvSpPr>
        <p:spPr>
          <a:xfrm>
            <a:off x="722376" y="4237805"/>
            <a:ext cx="10753344" cy="405003"/>
          </a:xfrm>
          <a:prstGeom prst="rect">
            <a:avLst/>
          </a:prstGeom>
          <a:noFill/>
          <a:ln/>
        </p:spPr>
        <p:txBody>
          <a:bodyPr wrap="none" lIns="0" tIns="0" rIns="0" bIns="0" rtlCol="0" anchor="t"/>
          <a:lstStyle/>
          <a:p>
            <a:pPr latinLnBrk="1">
              <a:lnSpc>
                <a:spcPts val="3600"/>
              </a:lnSpc>
              <a:tabLst>
                <a:tab pos="2507029" algn="l"/>
                <a:tab pos="5991957" algn="l"/>
                <a:tab pos="8473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.交通不便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.地势高</a:t>
            </a:r>
            <a:r>
              <a:rPr lang="en-US" altLang="zh-CN" sz="2000" b="0" i="0">
                <a:solidFill>
                  <a:srgbClr val="000000"/>
                </a:solidFill>
                <a:latin typeface="微软雅黑" pitchFamily="34" charset="0"/>
                <a:ea typeface="微软雅黑" pitchFamily="34" charset="-122"/>
                <a:cs typeface="微软雅黑" pitchFamily="34" charset="-120"/>
              </a:rPr>
              <a:t>，气候寒凉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C.人口稀少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.经济发达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AS.43_1#4121ada4c?vop=1&amp;pid=33a042618&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本题考查自然保护区生态脆弱的主要原因。三江源地区生态环境脆弱</a:t>
            </a:r>
            <a:r>
              <a:rPr lang="en-US" altLang="zh-CN" sz="2000" b="0" i="0">
                <a:solidFill>
                  <a:srgbClr val="000000"/>
                </a:solidFill>
                <a:latin typeface="微软雅黑" pitchFamily="34" charset="0"/>
                <a:ea typeface="微软雅黑" pitchFamily="34" charset="-122"/>
                <a:cs typeface="微软雅黑" pitchFamily="34" charset="-120"/>
              </a:rPr>
              <a:t>，其主要原因是地势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，气候寒凉。故选B。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44_1#828f7570e?pid=33a04261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2.三江源地区湿地广布，</a:t>
            </a:r>
            <a:r>
              <a:rPr lang="en-US" altLang="zh-CN" sz="2000" b="0" i="0">
                <a:solidFill>
                  <a:srgbClr val="000000"/>
                </a:solidFill>
                <a:latin typeface="微软雅黑" pitchFamily="34" charset="0"/>
                <a:ea typeface="微软雅黑" pitchFamily="34" charset="-122"/>
                <a:cs typeface="微软雅黑" pitchFamily="34" charset="-120"/>
              </a:rPr>
              <a:t>其具有的重要价值突出表现为(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5_1#828f7570e.bracket?pid=33a042618&amp;color=0,0,0&amp;vpa=13&amp;vtp=1"/>
          <p:cNvSpPr/>
          <p:nvPr/>
        </p:nvSpPr>
        <p:spPr>
          <a:xfrm>
            <a:off x="696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44_2#828f7570e?pid=33a042618&amp;color=0,0,0&amp;vtp=1&amp;bbb=1&amp;hb=1"/>
          <p:cNvSpPr/>
          <p:nvPr/>
        </p:nvSpPr>
        <p:spPr>
          <a:xfrm>
            <a:off x="722376" y="1436497"/>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①为人类提供了丰富的农副产品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②为鸟类等动物提供了充足的食物和良好的生存空间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调蓄了长江、黄河和澜沧江等河流的径流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④是我国淡水资源的重要补给地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⑤具有发展农业的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巨大潜力</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⑥具有较高的旅游价值</a:t>
            </a:r>
            <a:endParaRPr lang="en-US" altLang="zh-CN" sz="2000" dirty="0"/>
          </a:p>
        </p:txBody>
      </p:sp>
      <p:sp>
        <p:nvSpPr>
          <p:cNvPr id="5" name="QC_7_BD.44_3#828f7570e.choices?pid=33a042618&amp;color=0,0,0&amp;vtp=1&amp;bbb=1"/>
          <p:cNvSpPr/>
          <p:nvPr/>
        </p:nvSpPr>
        <p:spPr>
          <a:xfrm>
            <a:off x="722376" y="27961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.④⑤⑥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AS.46_1#828f7570e?vop=1&amp;pid=33a042618&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本题考查自然保护区湿地的价值。湿地可为动物提供食物和栖息地;三江源湿地是黄河</a:t>
            </a:r>
            <a:r>
              <a:rPr lang="en-US" altLang="zh-CN" sz="2000" b="0" i="0">
                <a:solidFill>
                  <a:srgbClr val="000000"/>
                </a:solidFill>
                <a:latin typeface="微软雅黑" pitchFamily="34" charset="0"/>
                <a:ea typeface="微软雅黑" pitchFamily="34" charset="-122"/>
                <a:cs typeface="微软雅黑" pitchFamily="34" charset="-120"/>
              </a:rPr>
              <a:t>、长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江</a:t>
            </a:r>
            <a:r>
              <a:rPr lang="en-US" altLang="zh-CN" sz="2000" b="0" i="0" dirty="0">
                <a:solidFill>
                  <a:srgbClr val="000000"/>
                </a:solidFill>
                <a:latin typeface="微软雅黑" pitchFamily="34" charset="0"/>
                <a:ea typeface="微软雅黑" pitchFamily="34" charset="-122"/>
                <a:cs typeface="微软雅黑" pitchFamily="34" charset="-120"/>
              </a:rPr>
              <a:t>、澜沧江的源头，是我国淡水资源的重要补给地；具有较高的旅游价值。综上，②④⑥</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6_BD.47_1#180c4d3a7?pid=0518d3b7c&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[江苏连云港2024高二期末]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三江源自然保护区是我国面积最大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海拔最高的天然湿地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是我国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最主要的水源地和全国生态安全的重要屏障</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三江源地区生态环境恶化严重</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7_BD.48_1#9603bda5d?pid=180c4d3a7&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3.下列关于三江源地区生态问题的叙述，</a:t>
            </a:r>
            <a:r>
              <a:rPr lang="en-US" altLang="zh-CN" sz="2000" b="0" i="0">
                <a:solidFill>
                  <a:srgbClr val="000000"/>
                </a:solidFill>
                <a:latin typeface="微软雅黑" pitchFamily="34" charset="0"/>
                <a:ea typeface="微软雅黑" pitchFamily="34" charset="-122"/>
                <a:cs typeface="微软雅黑" pitchFamily="34" charset="-120"/>
              </a:rPr>
              <a:t>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49_1#9603bda5d.bracket?pid=180c4d3a7&amp;color=0,0,0&amp;vpa=14&amp;vtp=1"/>
          <p:cNvSpPr/>
          <p:nvPr/>
        </p:nvSpPr>
        <p:spPr>
          <a:xfrm>
            <a:off x="6721539" y="23264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7_BD.48_2#9603bda5d.choices?pid=180c4d3a7&amp;color=0,0,0&amp;vtp=1&amp;bbb=1"/>
          <p:cNvSpPr/>
          <p:nvPr/>
        </p:nvSpPr>
        <p:spPr>
          <a:xfrm>
            <a:off x="722376" y="2789243"/>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A.冰川、湖泊萎缩，水源枯竭，雪线下降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.气候变干，土地荒漠化、草地退化问题日益突出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.植被减少，水土流失的面积不断扩大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.野生动物数量锐减，虫、鼠害肆虐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AS.50_1#9603bda5d?vop=1&amp;pid=180c4d3a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本题考查自然保护区的生态问题。随着全球变暖，三江源地区生态问题加重</a:t>
            </a:r>
            <a:r>
              <a:rPr lang="en-US" altLang="zh-CN" sz="2000" b="0" i="0">
                <a:solidFill>
                  <a:srgbClr val="000000"/>
                </a:solidFill>
                <a:latin typeface="微软雅黑" pitchFamily="34" charset="0"/>
                <a:ea typeface="微软雅黑" pitchFamily="34" charset="-122"/>
                <a:cs typeface="微软雅黑" pitchFamily="34" charset="-120"/>
              </a:rPr>
              <a:t>。气候变暖后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雪线会上升</a:t>
            </a:r>
            <a:r>
              <a:rPr lang="en-US" altLang="zh-CN" sz="2000" b="0" i="0" dirty="0">
                <a:solidFill>
                  <a:srgbClr val="000000"/>
                </a:solidFill>
                <a:latin typeface="微软雅黑" pitchFamily="34" charset="0"/>
                <a:ea typeface="微软雅黑" pitchFamily="34" charset="-122"/>
                <a:cs typeface="微软雅黑" pitchFamily="34" charset="-120"/>
              </a:rPr>
              <a:t>，A符合题意；气候变干，再加上过度放牧等行为，土地荒漠化</a:t>
            </a:r>
            <a:r>
              <a:rPr lang="en-US" altLang="zh-CN" sz="2000" b="0" i="0">
                <a:solidFill>
                  <a:srgbClr val="000000"/>
                </a:solidFill>
                <a:latin typeface="微软雅黑" pitchFamily="34" charset="0"/>
                <a:ea typeface="微软雅黑" pitchFamily="34" charset="-122"/>
                <a:cs typeface="微软雅黑" pitchFamily="34" charset="-120"/>
              </a:rPr>
              <a:t>、草地退化问题日益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突出</a:t>
            </a:r>
            <a:r>
              <a:rPr lang="en-US" altLang="zh-CN" sz="2000" b="0" i="0" dirty="0">
                <a:solidFill>
                  <a:srgbClr val="000000"/>
                </a:solidFill>
                <a:latin typeface="微软雅黑" pitchFamily="34" charset="0"/>
                <a:ea typeface="微软雅黑" pitchFamily="34" charset="-122"/>
                <a:cs typeface="微软雅黑" pitchFamily="34" charset="-120"/>
              </a:rPr>
              <a:t>，B不符合题意；植被减少，水土流失的面积不断扩大，C不符合题意；</a:t>
            </a:r>
            <a:r>
              <a:rPr lang="en-US" altLang="zh-CN" sz="2000" b="0" i="0">
                <a:solidFill>
                  <a:srgbClr val="000000"/>
                </a:solidFill>
                <a:latin typeface="微软雅黑" pitchFamily="34" charset="0"/>
                <a:ea typeface="微软雅黑" pitchFamily="34" charset="-122"/>
                <a:cs typeface="微软雅黑" pitchFamily="34" charset="-120"/>
              </a:rPr>
              <a:t>野生动物数量锐减，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生态退化</a:t>
            </a:r>
            <a:r>
              <a:rPr lang="en-US" altLang="zh-CN" sz="2000" b="0" i="0" dirty="0">
                <a:solidFill>
                  <a:srgbClr val="000000"/>
                </a:solidFill>
                <a:latin typeface="微软雅黑" pitchFamily="34" charset="0"/>
                <a:ea typeface="微软雅黑" pitchFamily="34" charset="-122"/>
                <a:cs typeface="微软雅黑" pitchFamily="34" charset="-120"/>
              </a:rPr>
              <a:t>，食物链破坏导致虫、鼠害肆虐，D不符合题意。故选A。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7_BD.51_1#90e868cca?pid=180c4d3a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4.下列关于三江源地区生态环境保护适宜采取的发展战略和措施的叙述，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2_1#90e868cca.bracket?pid=180c4d3a7&amp;color=0,0,0&amp;vpa=15&amp;vtp=1"/>
          <p:cNvSpPr/>
          <p:nvPr/>
        </p:nvSpPr>
        <p:spPr>
          <a:xfrm>
            <a:off x="1002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51_2#90e868cca.choices?pid=180c4d3a7&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A.必须立即停止开发，将居民全部迁出自然保护区，切实保护环境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.加快当地产业结构调整，促进经济发展，保护生态环境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.增加草场载畜量，大力发展畜牧业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.要积极营造人工林，恢复森林植被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7_AS.53_1#90e868cca?vop=1&amp;pid=180c4d3a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本题考查自然保护区的保护措施。将居民全部迁出自然保护区不现实，A错误</a:t>
            </a:r>
            <a:r>
              <a:rPr lang="en-US" altLang="zh-CN" sz="2000" b="0" i="0">
                <a:solidFill>
                  <a:srgbClr val="000000"/>
                </a:solidFill>
                <a:latin typeface="微软雅黑" pitchFamily="34" charset="0"/>
                <a:ea typeface="微软雅黑" pitchFamily="34" charset="-122"/>
                <a:cs typeface="微软雅黑" pitchFamily="34" charset="-120"/>
              </a:rPr>
              <a:t>；加快当地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产业结构调整</a:t>
            </a:r>
            <a:r>
              <a:rPr lang="en-US" altLang="zh-CN" sz="2000" b="0" i="0" dirty="0">
                <a:solidFill>
                  <a:srgbClr val="000000"/>
                </a:solidFill>
                <a:latin typeface="微软雅黑" pitchFamily="34" charset="0"/>
                <a:ea typeface="微软雅黑" pitchFamily="34" charset="-122"/>
                <a:cs typeface="微软雅黑" pitchFamily="34" charset="-120"/>
              </a:rPr>
              <a:t>，因地制宜，促进经济发展，才能有效保护生态环境，B正确；</a:t>
            </a:r>
            <a:r>
              <a:rPr lang="en-US" altLang="zh-CN" sz="2000" b="0" i="0">
                <a:solidFill>
                  <a:srgbClr val="000000"/>
                </a:solidFill>
                <a:latin typeface="微软雅黑" pitchFamily="34" charset="0"/>
                <a:ea typeface="微软雅黑" pitchFamily="34" charset="-122"/>
                <a:cs typeface="微软雅黑" pitchFamily="34" charset="-120"/>
              </a:rPr>
              <a:t>该地生态环境脆弱，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大力发展畜牧业会加剧生态退化</a:t>
            </a:r>
            <a:r>
              <a:rPr lang="en-US" altLang="zh-CN" sz="2000" b="0" i="0" dirty="0">
                <a:solidFill>
                  <a:srgbClr val="000000"/>
                </a:solidFill>
                <a:latin typeface="微软雅黑" pitchFamily="34" charset="0"/>
                <a:ea typeface="微软雅黑" pitchFamily="34" charset="-122"/>
                <a:cs typeface="微软雅黑" pitchFamily="34" charset="-120"/>
              </a:rPr>
              <a:t>，C错误；植被恢复应以恢复天然植被为主，</a:t>
            </a:r>
            <a:r>
              <a:rPr lang="en-US" altLang="zh-CN" sz="2000" b="0" i="0">
                <a:solidFill>
                  <a:srgbClr val="000000"/>
                </a:solidFill>
                <a:latin typeface="微软雅黑" pitchFamily="34" charset="0"/>
                <a:ea typeface="微软雅黑" pitchFamily="34" charset="-122"/>
                <a:cs typeface="微软雅黑" pitchFamily="34" charset="-120"/>
              </a:rPr>
              <a:t>该地由于海拔较高，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植被以高山草甸为主</a:t>
            </a:r>
            <a:r>
              <a:rPr lang="en-US" altLang="zh-CN" sz="2000" b="0" i="0" dirty="0">
                <a:solidFill>
                  <a:srgbClr val="000000"/>
                </a:solidFill>
                <a:latin typeface="微软雅黑" pitchFamily="34" charset="0"/>
                <a:ea typeface="微软雅黑" pitchFamily="34" charset="-122"/>
                <a:cs typeface="微软雅黑" pitchFamily="34" charset="-120"/>
              </a:rPr>
              <a:t>，故恢复森林植被不符合当地自然地理环境特征，D错误。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M_6_BD.1_1#dccf675fb?pid=e3cac1a4e&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北京松山国家级自然保护区保存有华北地区唯一的大片天然油松林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以及华北地区典型的天然次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生阔叶林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由于森林覆盖率高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保护区内野生动物的种类也相当丰富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保护区内分成</a:t>
            </a:r>
            <a:r>
              <a:rPr lang="en-US" altLang="zh-CN" sz="2000" b="0" i="0">
                <a:solidFill>
                  <a:srgbClr val="000000"/>
                </a:solidFill>
                <a:latin typeface="Times New Roman" pitchFamily="34" charset="0"/>
                <a:ea typeface="KaiTi" pitchFamily="34" charset="-122"/>
                <a:cs typeface="Times New Roman" pitchFamily="34" charset="-120"/>
              </a:rPr>
              <a:t>2</a:t>
            </a:r>
            <a:r>
              <a:rPr lang="en-US" altLang="zh-CN" sz="2000" b="0" i="0">
                <a:solidFill>
                  <a:srgbClr val="000000"/>
                </a:solidFill>
                <a:latin typeface="微软雅黑" pitchFamily="34" charset="0"/>
                <a:ea typeface="楷体" pitchFamily="34" charset="-122"/>
                <a:cs typeface="微软雅黑" pitchFamily="34" charset="-120"/>
              </a:rPr>
              <a:t>个核心保</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护区</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个缓冲带</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个实验区</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7_BD.2_1#af243ccf9?pid=dccf675fb&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保护区功能区中(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3_1#af243ccf9.bracket?pid=dccf675fb&amp;color=0,0,0&amp;vpa=1&amp;vtp=1"/>
          <p:cNvSpPr/>
          <p:nvPr/>
        </p:nvSpPr>
        <p:spPr>
          <a:xfrm>
            <a:off x="2911539" y="23264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7_BD.2_2#af243ccf9.choices?pid=dccf675fb&amp;color=0,0,0&amp;vtp=1&amp;bbb=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A.核心区保护最好</a:t>
            </a:r>
            <a:r>
              <a:rPr lang="en-US" altLang="zh-CN" sz="2000" b="0" i="0">
                <a:solidFill>
                  <a:srgbClr val="000000"/>
                </a:solidFill>
                <a:latin typeface="微软雅黑" pitchFamily="34" charset="0"/>
                <a:ea typeface="微软雅黑" pitchFamily="34" charset="-122"/>
                <a:cs typeface="微软雅黑" pitchFamily="34" charset="-120"/>
              </a:rPr>
              <a:t>，严格禁止进入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.缓冲带主要用于旅游和探险</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.实验区设施完善</a:t>
            </a:r>
            <a:r>
              <a:rPr lang="en-US" altLang="zh-CN" sz="2000" b="0" i="0">
                <a:solidFill>
                  <a:srgbClr val="000000"/>
                </a:solidFill>
                <a:latin typeface="微软雅黑" pitchFamily="34" charset="0"/>
                <a:ea typeface="微软雅黑" pitchFamily="34" charset="-122"/>
                <a:cs typeface="微软雅黑" pitchFamily="34" charset="-120"/>
              </a:rPr>
              <a:t>，利于科学研究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.实验区中珍稀动植物最集中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44467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M_7_BD.54_1#3e7774aac?pid=45c761116&amp;color=0,0,0&amp;vtp=1&amp;bt=1&amp;bbb=1&amp;hb=1"/>
          <p:cNvSpPr/>
          <p:nvPr/>
        </p:nvSpPr>
        <p:spPr>
          <a:xfrm>
            <a:off x="793496" y="167030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青海省果洛藏族自治州班玛县位于三江源自然保护区核心区</a:t>
            </a:r>
            <a:r>
              <a:rPr lang="en-US" altLang="zh-CN" sz="2000" b="0" i="0" dirty="0">
                <a:solidFill>
                  <a:srgbClr val="000000"/>
                </a:solidFill>
                <a:latin typeface="Times New Roman" pitchFamily="34" charset="0"/>
                <a:ea typeface="KaiTi" pitchFamily="34" charset="-122"/>
                <a:cs typeface="Times New Roman" pitchFamily="34" charset="-120"/>
              </a:rPr>
              <a:t>，80</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以上地域都在生态红线范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围内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曾经是国家深度贫困县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班玛县发挥地理优势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充分利用当地绿色生态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民族风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特色资源等优势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成立集藏雪茶产品加工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种苗培育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种植示范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科研培训于一体的青海省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首个藏雪茶产业园区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找到了一条兼顾生态保护和脱贫致富的道路</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8_BD.55_1#e8ffa22a4?pid=3e7774aac&amp;color=0,0,0&amp;vtp=1&amp;bbb=1"/>
          <p:cNvSpPr/>
          <p:nvPr/>
        </p:nvSpPr>
        <p:spPr>
          <a:xfrm>
            <a:off x="793496" y="3481959"/>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5.相比普通的藏雪茶种植，</a:t>
            </a:r>
            <a:r>
              <a:rPr lang="en-US" altLang="zh-CN" sz="2000" b="0" i="0">
                <a:solidFill>
                  <a:srgbClr val="000000"/>
                </a:solidFill>
                <a:latin typeface="微软雅黑" pitchFamily="34" charset="0"/>
                <a:ea typeface="微软雅黑" pitchFamily="34" charset="-122"/>
                <a:cs typeface="微软雅黑" pitchFamily="34" charset="-120"/>
              </a:rPr>
              <a:t>班玛藏茶产业园的突出优势是(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8_AN.56_1#e8ffa22a4.bracket?pid=3e7774aac&amp;color=0,0,0&amp;vpa=16&amp;vtp=1"/>
          <p:cNvSpPr/>
          <p:nvPr/>
        </p:nvSpPr>
        <p:spPr>
          <a:xfrm>
            <a:off x="7287959" y="3481959"/>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8_BD.55_2#e8ffa22a4.choices?pid=3e7774aac&amp;color=0,0,0&amp;vtp=1&amp;bbb=1"/>
          <p:cNvSpPr/>
          <p:nvPr/>
        </p:nvSpPr>
        <p:spPr>
          <a:xfrm>
            <a:off x="793496" y="3944747"/>
            <a:ext cx="10753344" cy="843153"/>
          </a:xfrm>
          <a:prstGeom prst="rect">
            <a:avLst/>
          </a:prstGeom>
          <a:noFill/>
          <a:ln/>
        </p:spPr>
        <p:txBody>
          <a:bodyPr wrap="none" lIns="0" tIns="0" rIns="0" bIns="0" rtlCol="0" anchor="t"/>
          <a:lstStyle/>
          <a:p>
            <a:pPr latinLnBrk="1">
              <a:lnSpc>
                <a:spcPts val="3600"/>
              </a:lnSpc>
              <a:tabLst>
                <a:tab pos="5331557" algn="l"/>
              </a:tabLst>
            </a:pPr>
            <a:r>
              <a:rPr lang="en-US" altLang="zh-CN" sz="2000" b="0" i="0" dirty="0">
                <a:solidFill>
                  <a:srgbClr val="000000"/>
                </a:solidFill>
                <a:latin typeface="微软雅黑" pitchFamily="34" charset="0"/>
                <a:ea typeface="微软雅黑" pitchFamily="34" charset="-122"/>
                <a:cs typeface="微软雅黑" pitchFamily="34" charset="-120"/>
              </a:rPr>
              <a:t>A.投入更少</a:t>
            </a:r>
            <a:r>
              <a:rPr lang="en-US" altLang="zh-CN" sz="2000" b="0" i="0">
                <a:solidFill>
                  <a:srgbClr val="000000"/>
                </a:solidFill>
                <a:latin typeface="微软雅黑" pitchFamily="34" charset="0"/>
                <a:ea typeface="微软雅黑" pitchFamily="34" charset="-122"/>
                <a:cs typeface="微软雅黑" pitchFamily="34" charset="-120"/>
              </a:rPr>
              <a:t>，生产成本更低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.环境更优，能耗更小</a:t>
            </a:r>
            <a:endParaRPr lang="en-US" altLang="zh-CN" sz="2000" dirty="0"/>
          </a:p>
          <a:p>
            <a:pPr latinLnBrk="1">
              <a:lnSpc>
                <a:spcPts val="3400"/>
              </a:lnSpc>
              <a:tabLst>
                <a:tab pos="53315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.市场更广</a:t>
            </a:r>
            <a:r>
              <a:rPr lang="en-US" altLang="zh-CN" sz="2000" b="0" i="0">
                <a:solidFill>
                  <a:srgbClr val="000000"/>
                </a:solidFill>
                <a:latin typeface="微软雅黑" pitchFamily="34" charset="0"/>
                <a:ea typeface="微软雅黑" pitchFamily="34" charset="-122"/>
                <a:cs typeface="微软雅黑" pitchFamily="34" charset="-120"/>
              </a:rPr>
              <a:t>，产品价格更低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.品质更优，效益更高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8_AS.57_1#e8ffa22a4?vop=1&amp;pid=3e7774aac&amp;color=0,0,0&amp;vtp=1&amp;bt=1&amp;bbb=1&amp;hb=1"/>
          <p:cNvSpPr/>
          <p:nvPr/>
        </p:nvSpPr>
        <p:spPr>
          <a:xfrm>
            <a:off x="722376" y="1531112"/>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本题考查三江源地区发展产业的优势。根据材料可知</a:t>
            </a:r>
            <a:r>
              <a:rPr lang="en-US" altLang="zh-CN" sz="2000" b="0" i="0">
                <a:solidFill>
                  <a:srgbClr val="000000"/>
                </a:solidFill>
                <a:latin typeface="微软雅黑" pitchFamily="34" charset="0"/>
                <a:ea typeface="微软雅黑" pitchFamily="34" charset="-122"/>
                <a:cs typeface="微软雅黑" pitchFamily="34" charset="-120"/>
              </a:rPr>
              <a:t>，班玛县位于三江源自然保护区核心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a:t>
            </a:r>
            <a:r>
              <a:rPr lang="en-US" altLang="zh-CN" sz="2000" b="0" i="0" dirty="0">
                <a:solidFill>
                  <a:srgbClr val="000000"/>
                </a:solidFill>
                <a:latin typeface="微软雅黑" pitchFamily="34" charset="0"/>
                <a:ea typeface="微软雅黑" pitchFamily="34" charset="-122"/>
                <a:cs typeface="微软雅黑" pitchFamily="34" charset="-120"/>
              </a:rPr>
              <a:t>，80%以上地域都在生态红线范围内，故班玛县生态环境保护好，环境条件好，污染少</a:t>
            </a:r>
            <a:r>
              <a:rPr lang="en-US" altLang="zh-CN" sz="2000" b="0" i="0">
                <a:solidFill>
                  <a:srgbClr val="000000"/>
                </a:solidFill>
                <a:latin typeface="微软雅黑" pitchFamily="34" charset="0"/>
                <a:ea typeface="微软雅黑" pitchFamily="34" charset="-122"/>
                <a:cs typeface="微软雅黑" pitchFamily="34" charset="-120"/>
              </a:rPr>
              <a:t>，该地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区生产的茶叶品质更优</a:t>
            </a:r>
            <a:r>
              <a:rPr lang="en-US" altLang="zh-CN" sz="2000" b="0" i="0" dirty="0">
                <a:solidFill>
                  <a:srgbClr val="000000"/>
                </a:solidFill>
                <a:latin typeface="微软雅黑" pitchFamily="34" charset="0"/>
                <a:ea typeface="微软雅黑" pitchFamily="34" charset="-122"/>
                <a:cs typeface="微软雅黑" pitchFamily="34" charset="-120"/>
              </a:rPr>
              <a:t>，成立集藏雪茶产品加工、种苗培育、种植示范</a:t>
            </a:r>
            <a:r>
              <a:rPr lang="en-US" altLang="zh-CN" sz="2000" b="0" i="0">
                <a:solidFill>
                  <a:srgbClr val="000000"/>
                </a:solidFill>
                <a:latin typeface="微软雅黑" pitchFamily="34" charset="0"/>
                <a:ea typeface="微软雅黑" pitchFamily="34" charset="-122"/>
                <a:cs typeface="微软雅黑" pitchFamily="34" charset="-120"/>
              </a:rPr>
              <a:t>、科研培训于一体的青海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首个藏雪茶产业园区</a:t>
            </a:r>
            <a:r>
              <a:rPr lang="en-US" altLang="zh-CN" sz="2000" b="0" i="0" dirty="0">
                <a:solidFill>
                  <a:srgbClr val="000000"/>
                </a:solidFill>
                <a:latin typeface="微软雅黑" pitchFamily="34" charset="0"/>
                <a:ea typeface="微软雅黑" pitchFamily="34" charset="-122"/>
                <a:cs typeface="微软雅黑" pitchFamily="34" charset="-120"/>
              </a:rPr>
              <a:t>，效益更高，D正确；集约化、规模经营，投入较大，A错误；能耗大，</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；品质好，产品价格高，C错误。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5BBA29-3BB5-1B6F-13F2-B5102A4AA69F}"/>
            </a:ext>
          </a:extLst>
        </p:cNvPr>
        <p:cNvGrpSpPr/>
        <p:nvPr/>
      </p:nvGrpSpPr>
      <p:grpSpPr>
        <a:xfrm>
          <a:off x="0" y="0"/>
          <a:ext cx="0" cy="0"/>
          <a:chOff x="0" y="0"/>
          <a:chExt cx="0" cy="0"/>
        </a:xfrm>
      </p:grpSpPr>
    </p:spTree>
    <p:extLst>
      <p:ext uri="{BB962C8B-B14F-4D97-AF65-F5344CB8AC3E}">
        <p14:creationId xmlns:p14="http://schemas.microsoft.com/office/powerpoint/2010/main" val="40367866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8_BD.58_1#a32466f50?pid=3e7774aac&amp;color=0,0,0&amp;vtp=1&amp;bt=1&amp;bbb=1"/>
          <p:cNvSpPr/>
          <p:nvPr/>
        </p:nvSpPr>
        <p:spPr>
          <a:xfrm>
            <a:off x="722376" y="1424559"/>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青海省班玛县脱贫致富对其他贫困地区经济发展的启示是(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8_AN.59_1#a32466f50.bracket?pid=3e7774aac&amp;color=0,0,0&amp;vpa=17&amp;vtp=1"/>
          <p:cNvSpPr/>
          <p:nvPr/>
        </p:nvSpPr>
        <p:spPr>
          <a:xfrm>
            <a:off x="7483539" y="1424559"/>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8_BD.58_2#a32466f50?pid=3e7774aac&amp;color=0,0,0&amp;vtp=1&amp;bbb=1"/>
          <p:cNvSpPr/>
          <p:nvPr/>
        </p:nvSpPr>
        <p:spPr>
          <a:xfrm>
            <a:off x="722376" y="1891791"/>
            <a:ext cx="10753344" cy="843153"/>
          </a:xfrm>
          <a:prstGeom prst="rect">
            <a:avLst/>
          </a:prstGeom>
          <a:noFill/>
          <a:ln/>
        </p:spPr>
        <p:txBody>
          <a:bodyPr wrap="none" lIns="0" tIns="0" rIns="0" bIns="0" rtlCol="0" anchor="t"/>
          <a:lstStyle/>
          <a:p>
            <a:pPr latinLnBrk="1">
              <a:lnSpc>
                <a:spcPts val="3600"/>
              </a:lnSpc>
              <a:tabLst>
                <a:tab pos="5331557" algn="l"/>
              </a:tabLst>
            </a:pPr>
            <a:r>
              <a:rPr lang="en-US" altLang="zh-CN" sz="2000" b="0" i="0">
                <a:solidFill>
                  <a:srgbClr val="000000"/>
                </a:solidFill>
                <a:latin typeface="微软雅黑" pitchFamily="34" charset="0"/>
                <a:ea typeface="微软雅黑" pitchFamily="34" charset="-122"/>
                <a:cs typeface="微软雅黑" pitchFamily="34" charset="-120"/>
              </a:rPr>
              <a:t>①应承接东部地区的高新技术产业转移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加强乡村生态文明建设</a:t>
            </a:r>
            <a:r>
              <a:rPr lang="en-US" altLang="zh-CN" sz="2000" b="0" i="0">
                <a:solidFill>
                  <a:srgbClr val="000000"/>
                </a:solidFill>
                <a:latin typeface="微软雅黑" pitchFamily="34" charset="0"/>
                <a:ea typeface="微软雅黑" pitchFamily="34" charset="-122"/>
                <a:cs typeface="微软雅黑" pitchFamily="34" charset="-120"/>
              </a:rPr>
              <a:t>，推动绿色发展</a:t>
            </a:r>
            <a:endParaRPr lang="en-US" altLang="zh-CN" sz="2000" dirty="0"/>
          </a:p>
          <a:p>
            <a:pPr latinLnBrk="1">
              <a:lnSpc>
                <a:spcPts val="3400"/>
              </a:lnSpc>
              <a:tabLst>
                <a:tab pos="5331557" algn="l"/>
              </a:tabLst>
            </a:pPr>
            <a:r>
              <a:rPr lang="en-US" altLang="zh-CN" sz="2000" b="0" i="0">
                <a:solidFill>
                  <a:srgbClr val="000000"/>
                </a:solidFill>
                <a:latin typeface="微软雅黑" pitchFamily="34" charset="0"/>
                <a:ea typeface="微软雅黑" pitchFamily="34" charset="-122"/>
                <a:cs typeface="微软雅黑" pitchFamily="34" charset="-120"/>
              </a:rPr>
              <a:t>③鼓励各贫困乡村创办自己的企业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④依托当地农产品优势进行深加工</a:t>
            </a:r>
            <a:endParaRPr lang="en-US" altLang="zh-CN" sz="2000" dirty="0"/>
          </a:p>
        </p:txBody>
      </p:sp>
      <p:sp>
        <p:nvSpPr>
          <p:cNvPr id="5" name="QC_8_BD.58_3#a32466f50.choices?pid=3e7774aac&amp;color=0,0,0&amp;vtp=1&amp;bbb=1"/>
          <p:cNvSpPr/>
          <p:nvPr/>
        </p:nvSpPr>
        <p:spPr>
          <a:xfrm>
            <a:off x="722376" y="278155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8_AS.60_1#a32466f50?vop=1&amp;pid=3e7774aac&amp;color=0,0,0&amp;vtp=1&amp;bt=1&amp;bbb=1&amp;hb=1"/>
          <p:cNvSpPr/>
          <p:nvPr/>
        </p:nvSpPr>
        <p:spPr>
          <a:xfrm>
            <a:off x="722376" y="1419352"/>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本题考查脱贫致富的措施。班玛县因地制宜，发展当地特色茶叶产业，既保护生态</a:t>
            </a:r>
            <a:r>
              <a:rPr lang="en-US" altLang="zh-CN" sz="2000" b="0" i="0">
                <a:solidFill>
                  <a:srgbClr val="000000"/>
                </a:solidFill>
                <a:latin typeface="微软雅黑" pitchFamily="34" charset="0"/>
                <a:ea typeface="微软雅黑" pitchFamily="34" charset="-122"/>
                <a:cs typeface="微软雅黑" pitchFamily="34" charset="-120"/>
              </a:rPr>
              <a:t>，又能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增加经济收入</a:t>
            </a:r>
            <a:r>
              <a:rPr lang="en-US" altLang="zh-CN" sz="2000" b="0" i="0" dirty="0">
                <a:solidFill>
                  <a:srgbClr val="000000"/>
                </a:solidFill>
                <a:latin typeface="微软雅黑" pitchFamily="34" charset="0"/>
                <a:ea typeface="微软雅黑" pitchFamily="34" charset="-122"/>
                <a:cs typeface="微软雅黑" pitchFamily="34" charset="-120"/>
              </a:rPr>
              <a:t>，对于其他贫困地区的启示有：加强乡村生态文明建设,推动绿色发展</a:t>
            </a:r>
            <a:r>
              <a:rPr lang="en-US" altLang="zh-CN" sz="2000" b="0" i="0">
                <a:solidFill>
                  <a:srgbClr val="000000"/>
                </a:solidFill>
                <a:latin typeface="微软雅黑" pitchFamily="34" charset="0"/>
                <a:ea typeface="微软雅黑" pitchFamily="34" charset="-122"/>
                <a:cs typeface="微软雅黑" pitchFamily="34" charset="-120"/>
              </a:rPr>
              <a:t>；依托当地农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产品优势进行深加工</a:t>
            </a:r>
            <a:r>
              <a:rPr lang="en-US" altLang="zh-CN" sz="2000" b="0" i="0" dirty="0">
                <a:solidFill>
                  <a:srgbClr val="000000"/>
                </a:solidFill>
                <a:latin typeface="微软雅黑" pitchFamily="34" charset="0"/>
                <a:ea typeface="微软雅黑" pitchFamily="34" charset="-122"/>
                <a:cs typeface="微软雅黑" pitchFamily="34" charset="-120"/>
              </a:rPr>
              <a:t>，②④正确。欠发达地区因产业基础差，不适宜承接高科技产业</a:t>
            </a:r>
            <a:r>
              <a:rPr lang="en-US" altLang="zh-CN" sz="2000" b="0" i="0">
                <a:solidFill>
                  <a:srgbClr val="000000"/>
                </a:solidFill>
                <a:latin typeface="微软雅黑" pitchFamily="34" charset="0"/>
                <a:ea typeface="微软雅黑" pitchFamily="34" charset="-122"/>
                <a:cs typeface="微软雅黑" pitchFamily="34" charset="-120"/>
              </a:rPr>
              <a:t>；不是所有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乡村都适合自己创办企业</a:t>
            </a:r>
            <a:r>
              <a:rPr lang="en-US" altLang="zh-CN" sz="2000" b="0" i="0" dirty="0">
                <a:solidFill>
                  <a:srgbClr val="000000"/>
                </a:solidFill>
                <a:latin typeface="微软雅黑" pitchFamily="34" charset="0"/>
                <a:ea typeface="微软雅黑" pitchFamily="34" charset="-122"/>
                <a:cs typeface="微软雅黑" pitchFamily="34" charset="-120"/>
              </a:rPr>
              <a:t>，应结合地方实际，①③错误。故选C。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C_4#bcd9604b1.fixed?pid=bb290eafb&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bcd9604b1.fixed?pid=bb290eaf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第二节综合训练</a:t>
            </a:r>
            <a:endParaRPr lang="en-US" altLang="zh-CN" sz="4400" dirty="0"/>
          </a:p>
        </p:txBody>
      </p:sp>
      <p:pic>
        <p:nvPicPr>
          <p:cNvPr id="4" name="C_4#bcd9604b1.fixed?pid=bb290eaf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bcd9604b1.fixed?pid=bb290eaf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M_5_BD.61_1#d32c6df76?pid=bcd9604b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[山东菏泽一中2024高二期末]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东北林草交错区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是我国生态脆弱区之一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该地针对因公路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建设产生的工程创面生态修复困难等问题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在较干旱的区域采取了植生袋修复的方法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a:solidFill>
                  <a:srgbClr val="000000"/>
                </a:solidFill>
                <a:latin typeface="Times New Roman" pitchFamily="34" charset="0"/>
                <a:ea typeface="KaiTi" pitchFamily="34" charset="-122"/>
                <a:cs typeface="Times New Roman" pitchFamily="34" charset="-120"/>
              </a:rPr>
              <a:t>b）。</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植生袋内部填充有土壤和营养物质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具有透水不透土的过滤功能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不限制植物根系的生长</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且随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着时间推移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植生袋会愈加牢固</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61_3#d32c6df76?iti=1&amp;htil=1&amp;pid=bcd9604b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724912" y="2864046"/>
            <a:ext cx="1371600"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61_4#d32c6df76?iti=2&amp;htil=1&amp;pid=bcd9604b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936992" y="3677862"/>
            <a:ext cx="1691640"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61_5#d32c6df76?iti=1&amp;htil=1&amp;pid=bcd9604b1&amp;color=0,0,0&amp;vtp=1"/>
          <p:cNvSpPr/>
          <p:nvPr/>
        </p:nvSpPr>
        <p:spPr>
          <a:xfrm>
            <a:off x="3325781" y="5149030"/>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5_BD.61_6#d32c6df76?iti=2&amp;htil=1&amp;pid=bcd9604b1&amp;color=0,0,0&amp;vtp=1"/>
          <p:cNvSpPr/>
          <p:nvPr/>
        </p:nvSpPr>
        <p:spPr>
          <a:xfrm>
            <a:off x="8690737" y="5139886"/>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BD.62_1#f4fa53df5?pid=d32c6df7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生态修复中采用的植生袋可(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3_1#f4fa53df5.bracket?pid=d32c6df76&amp;color=0,0,0&amp;vpa=18&amp;vtp=1"/>
          <p:cNvSpPr/>
          <p:nvPr/>
        </p:nvSpPr>
        <p:spPr>
          <a:xfrm>
            <a:off x="418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62_2#f4fa53df5?pid=d32c6df7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①拦水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②保肥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③防寒</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抗冻</a:t>
            </a:r>
            <a:endParaRPr lang="en-US" altLang="zh-CN" sz="2000" dirty="0"/>
          </a:p>
        </p:txBody>
      </p:sp>
      <p:sp>
        <p:nvSpPr>
          <p:cNvPr id="5" name="QC_6_BD.62_3#f4fa53df5.choices?pid=d32c6df76&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AS.64_1#f4fa53df5?vop=1&amp;pid=d32c6df7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本题考查生态修复措施的功能。由材料“植生袋内部填充有土壤和营养物质</a:t>
            </a:r>
            <a:r>
              <a:rPr lang="en-US" altLang="zh-CN" sz="2000" b="0" i="0">
                <a:solidFill>
                  <a:srgbClr val="000000"/>
                </a:solidFill>
                <a:latin typeface="微软雅黑" pitchFamily="34" charset="0"/>
                <a:ea typeface="微软雅黑" pitchFamily="34" charset="-122"/>
                <a:cs typeface="微软雅黑" pitchFamily="34" charset="-120"/>
              </a:rPr>
              <a:t>，具有透水不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透土的过滤功能</a:t>
            </a:r>
            <a:r>
              <a:rPr lang="en-US" altLang="zh-CN" sz="2000" b="0" i="0" dirty="0">
                <a:solidFill>
                  <a:srgbClr val="000000"/>
                </a:solidFill>
                <a:latin typeface="微软雅黑" pitchFamily="34" charset="0"/>
                <a:ea typeface="微软雅黑" pitchFamily="34" charset="-122"/>
                <a:cs typeface="微软雅黑" pitchFamily="34" charset="-120"/>
              </a:rPr>
              <a:t>，不限制植物根系的生长”可知，植生袋透水，利于水的下渗，</a:t>
            </a:r>
            <a:r>
              <a:rPr lang="en-US" altLang="zh-CN" sz="2000" b="0" i="0">
                <a:solidFill>
                  <a:srgbClr val="000000"/>
                </a:solidFill>
                <a:latin typeface="微软雅黑" pitchFamily="34" charset="0"/>
                <a:ea typeface="微软雅黑" pitchFamily="34" charset="-122"/>
                <a:cs typeface="微软雅黑" pitchFamily="34" charset="-120"/>
              </a:rPr>
              <a:t>增加土壤湿度，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起到拦水作用</a:t>
            </a:r>
            <a:r>
              <a:rPr lang="en-US" altLang="zh-CN" sz="2000" b="0" i="0" dirty="0">
                <a:solidFill>
                  <a:srgbClr val="000000"/>
                </a:solidFill>
                <a:latin typeface="微软雅黑" pitchFamily="34" charset="0"/>
                <a:ea typeface="微软雅黑" pitchFamily="34" charset="-122"/>
                <a:cs typeface="微软雅黑" pitchFamily="34" charset="-120"/>
              </a:rPr>
              <a:t>，而植生袋内部填充的土壤和营养物质，利于保肥，促进植被的生长，①②</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植生袋主要功能是利于植被的生长</a:t>
            </a:r>
            <a:r>
              <a:rPr lang="en-US" altLang="zh-CN" sz="2000" b="0" i="0" dirty="0">
                <a:solidFill>
                  <a:srgbClr val="000000"/>
                </a:solidFill>
                <a:latin typeface="微软雅黑" pitchFamily="34" charset="0"/>
                <a:ea typeface="微软雅黑" pitchFamily="34" charset="-122"/>
                <a:cs typeface="微软雅黑" pitchFamily="34" charset="-120"/>
              </a:rPr>
              <a:t>，无法防寒和抗冻，③④错误。综上所述，A正确。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7_AS.4_1#af243ccf9?vop=1&amp;pid=dccf675fb&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本题考查自然保护区的保护措施。</a:t>
            </a:r>
            <a:endParaRPr lang="en-US" altLang="zh-CN" sz="2200" dirty="0"/>
          </a:p>
        </p:txBody>
      </p:sp>
      <p:graphicFrame>
        <p:nvGraphicFramePr>
          <p:cNvPr id="6" name="QC_7_AS.4_2#af243ccf9?colgroup=34,6&amp;vop=1&amp;pid=dccf675fb&amp;color=0,0,0&amp;vtp=1&amp;bbb=1&amp;hb=1"/>
          <p:cNvGraphicFramePr>
            <a:graphicFrameLocks noGrp="1"/>
          </p:cNvGraphicFramePr>
          <p:nvPr>
            <p:extLst>
              <p:ext uri="{D42A27DB-BD31-4B8C-83A1-F6EECF244321}">
                <p14:modId xmlns:p14="http://schemas.microsoft.com/office/powerpoint/2010/main" val="2005005875"/>
              </p:ext>
            </p:extLst>
          </p:nvPr>
        </p:nvGraphicFramePr>
        <p:xfrm>
          <a:off x="722376" y="1545913"/>
          <a:ext cx="10725912" cy="2497836"/>
        </p:xfrm>
        <a:graphic>
          <a:graphicData uri="http://schemas.openxmlformats.org/drawingml/2006/table">
            <a:tbl>
              <a:tblPr/>
              <a:tblGrid>
                <a:gridCol w="9034272">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核心区保护最好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严格禁止任何单位和个人进入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缓冲带严格禁止旅游和生产经营活动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实验区可进行科研实验</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教学参观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旅游</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物种驯化繁殖等活动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实验区内不得</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建设污染环境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破坏资源或者景观的生产设施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建设其他项目</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其污染物排放不</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得超过国家和地方规定的污染物排放标准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核心区珍稀动植物最集中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BD.65_1#f64a1030c?pid=d32c6df7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东北林草交错区生态脆弱的原因有(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6_1#f64a1030c.bracket?pid=d32c6df76&amp;color=0,0,0&amp;vpa=19&amp;vtp=1"/>
          <p:cNvSpPr/>
          <p:nvPr/>
        </p:nvSpPr>
        <p:spPr>
          <a:xfrm>
            <a:off x="493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65_2#f64a1030c?pid=d32c6df7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077557" algn="l"/>
              </a:tabLst>
            </a:pPr>
            <a:r>
              <a:rPr lang="en-US" altLang="zh-CN" sz="2000" b="0" i="0" dirty="0">
                <a:solidFill>
                  <a:srgbClr val="000000"/>
                </a:solidFill>
                <a:latin typeface="微软雅黑" pitchFamily="34" charset="0"/>
                <a:ea typeface="微软雅黑" pitchFamily="34" charset="-122"/>
                <a:cs typeface="微软雅黑" pitchFamily="34" charset="-120"/>
              </a:rPr>
              <a:t>①地势起伏大</a:t>
            </a:r>
            <a:r>
              <a:rPr lang="en-US" altLang="zh-CN" sz="2000" b="0" i="0">
                <a:solidFill>
                  <a:srgbClr val="000000"/>
                </a:solidFill>
                <a:latin typeface="微软雅黑" pitchFamily="34" charset="0"/>
                <a:ea typeface="微软雅黑" pitchFamily="34" charset="-122"/>
                <a:cs typeface="微软雅黑" pitchFamily="34" charset="-120"/>
              </a:rPr>
              <a:t>，易发生水蚀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气候过渡区</a:t>
            </a:r>
            <a:r>
              <a:rPr lang="en-US" altLang="zh-CN" sz="2000" b="0" i="0">
                <a:solidFill>
                  <a:srgbClr val="000000"/>
                </a:solidFill>
                <a:latin typeface="微软雅黑" pitchFamily="34" charset="0"/>
                <a:ea typeface="微软雅黑" pitchFamily="34" charset="-122"/>
                <a:cs typeface="微软雅黑" pitchFamily="34" charset="-120"/>
              </a:rPr>
              <a:t>，降水季节分配均匀</a:t>
            </a:r>
            <a:endParaRPr lang="en-US" altLang="zh-CN" sz="2000" dirty="0"/>
          </a:p>
          <a:p>
            <a:pPr latinLnBrk="1">
              <a:lnSpc>
                <a:spcPts val="3400"/>
              </a:lnSpc>
              <a:tabLst>
                <a:tab pos="5077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干湿过渡区</a:t>
            </a:r>
            <a:r>
              <a:rPr lang="en-US" altLang="zh-CN" sz="2000" b="0" i="0">
                <a:solidFill>
                  <a:srgbClr val="000000"/>
                </a:solidFill>
                <a:latin typeface="微软雅黑" pitchFamily="34" charset="0"/>
                <a:ea typeface="微软雅黑" pitchFamily="34" charset="-122"/>
                <a:cs typeface="微软雅黑" pitchFamily="34" charset="-120"/>
              </a:rPr>
              <a:t>，降水变率小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距冬季风源地近</a:t>
            </a:r>
            <a:r>
              <a:rPr lang="en-US" altLang="zh-CN" sz="2000" b="0" i="0">
                <a:solidFill>
                  <a:srgbClr val="000000"/>
                </a:solidFill>
                <a:latin typeface="微软雅黑" pitchFamily="34" charset="0"/>
                <a:ea typeface="微软雅黑" pitchFamily="34" charset="-122"/>
                <a:cs typeface="微软雅黑" pitchFamily="34" charset="-120"/>
              </a:rPr>
              <a:t>，易受风力侵蚀</a:t>
            </a:r>
            <a:endParaRPr lang="en-US" altLang="zh-CN" sz="2000" dirty="0"/>
          </a:p>
        </p:txBody>
      </p:sp>
      <p:sp>
        <p:nvSpPr>
          <p:cNvPr id="5" name="QC_6_BD.65_3#f64a1030c.choices?pid=d32c6df76&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AS.67_1#f64a1030c?vop=1&amp;pid=d32c6df7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本题考查生态脆弱区的形成原因。由图可知，东北林草交错区位于大兴安岭附近</a:t>
            </a:r>
            <a:r>
              <a:rPr lang="en-US" altLang="zh-CN" sz="2000" b="0" i="0">
                <a:solidFill>
                  <a:srgbClr val="000000"/>
                </a:solidFill>
                <a:latin typeface="微软雅黑" pitchFamily="34" charset="0"/>
                <a:ea typeface="微软雅黑" pitchFamily="34" charset="-122"/>
                <a:cs typeface="微软雅黑" pitchFamily="34" charset="-120"/>
              </a:rPr>
              <a:t>，为我国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半湿润区和半干旱区的过渡地带</a:t>
            </a:r>
            <a:r>
              <a:rPr lang="en-US" altLang="zh-CN" sz="2000" b="0" i="0" dirty="0">
                <a:solidFill>
                  <a:srgbClr val="000000"/>
                </a:solidFill>
                <a:latin typeface="微软雅黑" pitchFamily="34" charset="0"/>
                <a:ea typeface="微软雅黑" pitchFamily="34" charset="-122"/>
                <a:cs typeface="微软雅黑" pitchFamily="34" charset="-120"/>
              </a:rPr>
              <a:t>，降水变率大，季节分布不均，②③错误</a:t>
            </a:r>
            <a:r>
              <a:rPr lang="en-US" altLang="zh-CN" sz="2000" b="0" i="0">
                <a:solidFill>
                  <a:srgbClr val="000000"/>
                </a:solidFill>
                <a:latin typeface="微软雅黑" pitchFamily="34" charset="0"/>
                <a:ea typeface="微软雅黑" pitchFamily="34" charset="-122"/>
                <a:cs typeface="微软雅黑" pitchFamily="34" charset="-120"/>
              </a:rPr>
              <a:t>。大兴安岭地区以山地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为主</a:t>
            </a:r>
            <a:r>
              <a:rPr lang="en-US" altLang="zh-CN" sz="2000" b="0" i="0" dirty="0">
                <a:solidFill>
                  <a:srgbClr val="000000"/>
                </a:solidFill>
                <a:latin typeface="微软雅黑" pitchFamily="34" charset="0"/>
                <a:ea typeface="微软雅黑" pitchFamily="34" charset="-122"/>
                <a:cs typeface="微软雅黑" pitchFamily="34" charset="-120"/>
              </a:rPr>
              <a:t>，地势起伏大，且降水集中，易发生水蚀，水土流失较严重，植被生长困难，①正确</a:t>
            </a:r>
            <a:r>
              <a:rPr lang="en-US" altLang="zh-CN" sz="2000" b="0" i="0">
                <a:solidFill>
                  <a:srgbClr val="000000"/>
                </a:solidFill>
                <a:latin typeface="微软雅黑" pitchFamily="34" charset="0"/>
                <a:ea typeface="微软雅黑" pitchFamily="34" charset="-122"/>
                <a:cs typeface="微软雅黑" pitchFamily="34" charset="-120"/>
              </a:rPr>
              <a:t>。该地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纬度较高</a:t>
            </a:r>
            <a:r>
              <a:rPr lang="en-US" altLang="zh-CN" sz="2000" b="0" i="0" dirty="0">
                <a:solidFill>
                  <a:srgbClr val="000000"/>
                </a:solidFill>
                <a:latin typeface="微软雅黑" pitchFamily="34" charset="0"/>
                <a:ea typeface="微软雅黑" pitchFamily="34" charset="-122"/>
                <a:cs typeface="微软雅黑" pitchFamily="34" charset="-120"/>
              </a:rPr>
              <a:t>，距冬季风源地近，冬春季风力大，易受风力侵蚀，影响植被生长，</a:t>
            </a:r>
            <a:r>
              <a:rPr lang="en-US" altLang="zh-CN" sz="2000" b="0" i="0">
                <a:solidFill>
                  <a:srgbClr val="000000"/>
                </a:solidFill>
                <a:latin typeface="微软雅黑" pitchFamily="34" charset="0"/>
                <a:ea typeface="微软雅黑" pitchFamily="34" charset="-122"/>
                <a:cs typeface="微软雅黑" pitchFamily="34" charset="-120"/>
              </a:rPr>
              <a:t>成为生态脆弱区，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正确。综上所述，D正确。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AS.67_2#f64a1030c?vop=1&amp;pid=d32c6df76&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生态环境脆弱的原因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1）内因：生态环境的承载力和环境容量比较小，构成环境的因素比较单一</a:t>
            </a:r>
            <a:r>
              <a:rPr lang="en-US" altLang="zh-CN" sz="2000" b="0" i="0">
                <a:solidFill>
                  <a:srgbClr val="000000"/>
                </a:solidFill>
                <a:latin typeface="微软雅黑" pitchFamily="34" charset="0"/>
                <a:ea typeface="微软雅黑" pitchFamily="34" charset="-122"/>
                <a:cs typeface="微软雅黑" pitchFamily="34" charset="-120"/>
              </a:rPr>
              <a:t>，动植物种类比较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dirty="0">
                <a:solidFill>
                  <a:srgbClr val="000000"/>
                </a:solidFill>
                <a:latin typeface="微软雅黑" pitchFamily="34" charset="0"/>
                <a:ea typeface="微软雅黑" pitchFamily="34" charset="-122"/>
                <a:cs typeface="微软雅黑" pitchFamily="34" charset="-120"/>
              </a:rPr>
              <a:t>，对外界干扰的抵抗能力较低。</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2）外因：主要是人类活动导致环境的整体结构发生变化，使生态环境比较脆弱。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pic>
        <p:nvPicPr>
          <p:cNvPr id="2" name="QM_5_BD.68_1#0b76c7664?htil=4&amp;pid=bcd9604b1&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15239" y="1026864"/>
            <a:ext cx="187452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68_2#0b76c7664?htil=4&amp;pid=bcd9604b1&amp;color=0,0,0&amp;vtp=1&amp;bt=1&amp;bbb=1&amp;hb=1&amp;hs=1"/>
          <p:cNvSpPr/>
          <p:nvPr/>
        </p:nvSpPr>
        <p:spPr>
          <a:xfrm>
            <a:off x="722376" y="972000"/>
            <a:ext cx="874166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[河南商丘九师联盟2025高二联考]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江河湖库堤岸</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海岸坡岸等水陆交界处常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出现季节性水位涨落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导致地质结构不稳定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从而形成生态脆弱区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对当地自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然生态环境造成严重威胁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对其治理尤为重要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下图为我国西南某地水陆交界</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处利用柳树条捆栽及单枝扦插技术的修复手段示意图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69_1#ef9a78cf5?htil=4&amp;pid=0b76c7664&amp;color=0,0,0&amp;vtp=1&amp;bbb=1&amp;hs=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3.该地选取柳树条进行生态修复，</a:t>
            </a:r>
            <a:r>
              <a:rPr lang="en-US" altLang="zh-CN" sz="2000" b="0" i="0">
                <a:solidFill>
                  <a:srgbClr val="000000"/>
                </a:solidFill>
                <a:latin typeface="微软雅黑" pitchFamily="34" charset="0"/>
                <a:ea typeface="微软雅黑" pitchFamily="34" charset="-122"/>
                <a:cs typeface="微软雅黑" pitchFamily="34" charset="-120"/>
              </a:rPr>
              <a:t>主要原因是柳树条(</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69_2#ef9a78cf5.choices?htil=4&amp;pid=0b76c7664&amp;color=0,0,0&amp;vtp=1&amp;bbb=1"/>
          <p:cNvSpPr/>
          <p:nvPr/>
        </p:nvSpPr>
        <p:spPr>
          <a:xfrm>
            <a:off x="722376" y="3246443"/>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A.生长速度较慢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.抗风蚀能力强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.耐水耐旱性强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.经济价值较高</a:t>
            </a:r>
            <a:endParaRPr lang="en-US" altLang="zh-CN" sz="2000" dirty="0"/>
          </a:p>
        </p:txBody>
      </p:sp>
      <p:sp>
        <p:nvSpPr>
          <p:cNvPr id="6" name="QC_6_AN.70_1#ef9a78cf5.bracket?pid=0b76c7664&amp;color=0,0,0&amp;vpa=20&amp;vtp=1"/>
          <p:cNvSpPr/>
          <p:nvPr/>
        </p:nvSpPr>
        <p:spPr>
          <a:xfrm>
            <a:off x="6721539" y="27836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AS.71_1#ef9a78cf5?vop=1&amp;pid=0b76c766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本题考查生态修复的实施。由图可知，柳树条根系延伸至土层深处，</a:t>
            </a:r>
            <a:r>
              <a:rPr lang="en-US" altLang="zh-CN" sz="2000" b="0" i="0">
                <a:solidFill>
                  <a:srgbClr val="000000"/>
                </a:solidFill>
                <a:latin typeface="微软雅黑" pitchFamily="34" charset="0"/>
                <a:ea typeface="微软雅黑" pitchFamily="34" charset="-122"/>
                <a:cs typeface="微软雅黑" pitchFamily="34" charset="-120"/>
              </a:rPr>
              <a:t>可以充分吸收地下水，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耐旱能力强</a:t>
            </a:r>
            <a:r>
              <a:rPr lang="en-US" altLang="zh-CN" sz="2000" b="0" i="0" dirty="0">
                <a:solidFill>
                  <a:srgbClr val="000000"/>
                </a:solidFill>
                <a:latin typeface="微软雅黑" pitchFamily="34" charset="0"/>
                <a:ea typeface="微软雅黑" pitchFamily="34" charset="-122"/>
                <a:cs typeface="微软雅黑" pitchFamily="34" charset="-120"/>
              </a:rPr>
              <a:t>，且水陆交界处常被淹，柳树条需耐水淹才能生长发育，C正确</a:t>
            </a:r>
            <a:r>
              <a:rPr lang="en-US" altLang="zh-CN" sz="2000" b="0" i="0">
                <a:solidFill>
                  <a:srgbClr val="000000"/>
                </a:solidFill>
                <a:latin typeface="微软雅黑" pitchFamily="34" charset="0"/>
                <a:ea typeface="微软雅黑" pitchFamily="34" charset="-122"/>
                <a:cs typeface="微软雅黑" pitchFamily="34" charset="-120"/>
              </a:rPr>
              <a:t>；进行生态修复所选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用的植物应生长速度较快</a:t>
            </a:r>
            <a:r>
              <a:rPr lang="en-US" altLang="zh-CN" sz="2000" b="0" i="0" dirty="0">
                <a:solidFill>
                  <a:srgbClr val="000000"/>
                </a:solidFill>
                <a:latin typeface="微软雅黑" pitchFamily="34" charset="0"/>
                <a:ea typeface="微软雅黑" pitchFamily="34" charset="-122"/>
                <a:cs typeface="微软雅黑" pitchFamily="34" charset="-120"/>
              </a:rPr>
              <a:t>，而不是较慢，A错误；该地风沙天气少</a:t>
            </a:r>
            <a:r>
              <a:rPr lang="en-US" altLang="zh-CN" sz="2000" b="0" i="0">
                <a:solidFill>
                  <a:srgbClr val="000000"/>
                </a:solidFill>
                <a:latin typeface="微软雅黑" pitchFamily="34" charset="0"/>
                <a:ea typeface="微软雅黑" pitchFamily="34" charset="-122"/>
                <a:cs typeface="微软雅黑" pitchFamily="34" charset="-120"/>
              </a:rPr>
              <a:t>，选取柳树条进行生态修复与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其抗风蚀能力关系小</a:t>
            </a:r>
            <a:r>
              <a:rPr lang="en-US" altLang="zh-CN" sz="2000" b="0" i="0" dirty="0">
                <a:solidFill>
                  <a:srgbClr val="000000"/>
                </a:solidFill>
                <a:latin typeface="微软雅黑" pitchFamily="34" charset="0"/>
                <a:ea typeface="微软雅黑" pitchFamily="34" charset="-122"/>
                <a:cs typeface="微软雅黑" pitchFamily="34" charset="-120"/>
              </a:rPr>
              <a:t>，B错误；选取柳树条进行生态修复主要是看重其生态价值</a:t>
            </a:r>
            <a:r>
              <a:rPr lang="en-US" altLang="zh-CN" sz="2000" b="0" i="0">
                <a:solidFill>
                  <a:srgbClr val="000000"/>
                </a:solidFill>
                <a:latin typeface="微软雅黑" pitchFamily="34" charset="0"/>
                <a:ea typeface="微软雅黑" pitchFamily="34" charset="-122"/>
                <a:cs typeface="微软雅黑" pitchFamily="34" charset="-120"/>
              </a:rPr>
              <a:t>，而不是经济价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值</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BD.72_1#ecef96b91?pid=0b76c766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原木树桩的主要作用是(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3_1#ecef96b91.bracket?pid=0b76c7664&amp;color=0,0,0&amp;vpa=21&amp;vtp=1"/>
          <p:cNvSpPr/>
          <p:nvPr/>
        </p:nvSpPr>
        <p:spPr>
          <a:xfrm>
            <a:off x="367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2_2#ecef96b91.choices?pid=0b76c766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.为柳树条提供养分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B.稳定边坡土层结构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C.调控水位季节变化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.减少植物根系蔓延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AS.74_1#ecef96b91?vop=1&amp;pid=0b76c7664&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本题考查生态修复的实施。由图可知，原木树桩位于岸坡下部，横插入岸坡内部</a:t>
            </a:r>
            <a:r>
              <a:rPr lang="en-US" altLang="zh-CN" sz="2000" b="0" i="0" spc="-50">
                <a:solidFill>
                  <a:srgbClr val="000000"/>
                </a:solidFill>
                <a:latin typeface="微软雅黑" pitchFamily="34" charset="0"/>
                <a:ea typeface="微软雅黑" pitchFamily="34" charset="-122"/>
                <a:cs typeface="微软雅黑" pitchFamily="34" charset="-120"/>
              </a:rPr>
              <a:t>，可以防止</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岸坡土层滑落</a:t>
            </a:r>
            <a:r>
              <a:rPr lang="en-US" altLang="zh-CN" sz="2000" b="0" i="0" spc="-50" dirty="0">
                <a:solidFill>
                  <a:srgbClr val="000000"/>
                </a:solidFill>
                <a:latin typeface="微软雅黑" pitchFamily="34" charset="0"/>
                <a:ea typeface="微软雅黑" pitchFamily="34" charset="-122"/>
                <a:cs typeface="微软雅黑" pitchFamily="34" charset="-120"/>
              </a:rPr>
              <a:t>，稳定边坡土层结构，利于柳树条生长，B正确；原木树桩提供的养分少，A错误</a:t>
            </a:r>
            <a:r>
              <a:rPr lang="en-US" altLang="zh-CN" sz="2000" b="0" i="0" spc="-50">
                <a:solidFill>
                  <a:srgbClr val="000000"/>
                </a:solidFill>
                <a:latin typeface="微软雅黑" pitchFamily="34" charset="0"/>
                <a:ea typeface="微软雅黑" pitchFamily="34" charset="-122"/>
                <a:cs typeface="微软雅黑" pitchFamily="34" charset="-120"/>
              </a:rPr>
              <a:t>；原</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木树桩无法调控水位季节变化</a:t>
            </a:r>
            <a:r>
              <a:rPr lang="en-US" altLang="zh-CN" sz="2000" b="0" i="0" spc="-50" dirty="0">
                <a:solidFill>
                  <a:srgbClr val="000000"/>
                </a:solidFill>
                <a:latin typeface="微软雅黑" pitchFamily="34" charset="0"/>
                <a:ea typeface="微软雅黑" pitchFamily="34" charset="-122"/>
                <a:cs typeface="微软雅黑" pitchFamily="34" charset="-120"/>
              </a:rPr>
              <a:t>，C错误；由图可知，原木树桩对柳树条根系蔓延影响较小，D错误。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pic>
        <p:nvPicPr>
          <p:cNvPr id="2" name="QM_5_BD.75_1#20242a9b3?htil=5&amp;pid=bcd9604b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54027" y="1026864"/>
            <a:ext cx="2980944" cy="3666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75_2#20242a9b3?htil=5&amp;pid=bcd9604b1&amp;color=0,0,0&amp;vtp=1&amp;bt=1&amp;bbb=1&amp;hb=1"/>
          <p:cNvSpPr/>
          <p:nvPr/>
        </p:nvSpPr>
        <p:spPr>
          <a:xfrm>
            <a:off x="722376" y="972000"/>
            <a:ext cx="7635240"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[湖南长沙长郡中学2025高二期末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四川贡嘎山国家级自然保护区位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于青藏高原东缘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野生动植物丰富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是国家级风景名胜区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中华斑羚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和中华鬣羚是近缘物种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主要栖息地为针叶林和针阔混交林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在贡嘎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山和秦岭均有分布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两物种日活动高峰都出现在清晨和傍晚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但中华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鬣羚的活动早高峰早于中华斑羚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晚高峰晚于中华斑羚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且夜间活动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强度高于中华斑羚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下图示意两物种在贡嘎山国家级自然保护区主要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栖息地的分布</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BD.76_1#407d5daf0?pid=20242a9b3&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5.贡嘎山国家级自然保护区内两物种主要栖息地重叠区域占比较高且能共存</a:t>
            </a:r>
            <a:r>
              <a:rPr lang="en-US" altLang="zh-CN" sz="2000" b="0" i="0">
                <a:solidFill>
                  <a:srgbClr val="000000"/>
                </a:solidFill>
                <a:latin typeface="微软雅黑" pitchFamily="34" charset="0"/>
                <a:ea typeface="微软雅黑" pitchFamily="34" charset="-122"/>
                <a:cs typeface="微软雅黑" pitchFamily="34" charset="-120"/>
              </a:rPr>
              <a:t>，其主要原因是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7_1#407d5daf0.bracket?pid=20242a9b3&amp;color=0,0,0&amp;vpa=22&amp;vtp=1"/>
          <p:cNvSpPr/>
          <p:nvPr/>
        </p:nvSpPr>
        <p:spPr>
          <a:xfrm>
            <a:off x="922401" y="140741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76_2#407d5daf0.choices?pid=20242a9b3&amp;color=0,0,0&amp;vtp=1&amp;bbb=1"/>
          <p:cNvSpPr/>
          <p:nvPr/>
        </p:nvSpPr>
        <p:spPr>
          <a:xfrm>
            <a:off x="722376" y="1874647"/>
            <a:ext cx="10753344" cy="843153"/>
          </a:xfrm>
          <a:prstGeom prst="rect">
            <a:avLst/>
          </a:prstGeom>
          <a:noFill/>
          <a:ln/>
        </p:spPr>
        <p:txBody>
          <a:bodyPr wrap="none" lIns="0" tIns="0" rIns="0" bIns="0" rtlCol="0" anchor="t"/>
          <a:lstStyle/>
          <a:p>
            <a:pPr latinLnBrk="1">
              <a:lnSpc>
                <a:spcPts val="3600"/>
              </a:lnSpc>
              <a:tabLst>
                <a:tab pos="547760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.海拔差异导致的生存空间分化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.水源分布的空间不均衡</a:t>
            </a:r>
            <a:endParaRPr lang="en-US" altLang="zh-CN" sz="2000" dirty="0"/>
          </a:p>
          <a:p>
            <a:pPr latinLnBrk="1">
              <a:lnSpc>
                <a:spcPts val="34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C.不同的食物偏好与觅食策略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.地质条件造成的地形阻隔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6_AS.78_1#407d5daf0?vop=1&amp;pid=20242a9b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本题考查材料分析能力。两物种的主要栖息地为针叶林和针阔混交林</a:t>
            </a:r>
            <a:r>
              <a:rPr lang="en-US" altLang="zh-CN" sz="2000" b="0" i="0">
                <a:solidFill>
                  <a:srgbClr val="000000"/>
                </a:solidFill>
                <a:latin typeface="微软雅黑" pitchFamily="34" charset="0"/>
                <a:ea typeface="微软雅黑" pitchFamily="34" charset="-122"/>
                <a:cs typeface="微软雅黑" pitchFamily="34" charset="-120"/>
              </a:rPr>
              <a:t>，重叠分布区占比高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且海拔差异不大</a:t>
            </a:r>
            <a:r>
              <a:rPr lang="en-US" altLang="zh-CN" sz="2000" b="0" i="0" dirty="0">
                <a:solidFill>
                  <a:srgbClr val="000000"/>
                </a:solidFill>
                <a:latin typeface="微软雅黑" pitchFamily="34" charset="0"/>
                <a:ea typeface="微软雅黑" pitchFamily="34" charset="-122"/>
                <a:cs typeface="微软雅黑" pitchFamily="34" charset="-120"/>
              </a:rPr>
              <a:t>，并非生存空间分化，A错误</a:t>
            </a:r>
            <a:r>
              <a:rPr lang="en-US" altLang="zh-CN" sz="2000" b="0" i="0">
                <a:solidFill>
                  <a:srgbClr val="000000"/>
                </a:solidFill>
                <a:latin typeface="微软雅黑" pitchFamily="34" charset="0"/>
                <a:ea typeface="微软雅黑" pitchFamily="34" charset="-122"/>
                <a:cs typeface="微软雅黑" pitchFamily="34" charset="-120"/>
              </a:rPr>
              <a:t>；水源分布的空间不均衡与栖息地重叠区域占比较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高关系不大</a:t>
            </a:r>
            <a:r>
              <a:rPr lang="en-US" altLang="zh-CN" sz="2000" b="0" i="0" dirty="0">
                <a:solidFill>
                  <a:srgbClr val="000000"/>
                </a:solidFill>
                <a:latin typeface="微软雅黑" pitchFamily="34" charset="0"/>
                <a:ea typeface="微软雅黑" pitchFamily="34" charset="-122"/>
                <a:cs typeface="微软雅黑" pitchFamily="34" charset="-120"/>
              </a:rPr>
              <a:t>，B错误；不同的食物偏好与觅食策略会使它们生存空间重叠区域占比较高</a:t>
            </a:r>
            <a:r>
              <a:rPr lang="en-US" altLang="zh-CN" sz="2000" b="0" i="0">
                <a:solidFill>
                  <a:srgbClr val="000000"/>
                </a:solidFill>
                <a:latin typeface="微软雅黑" pitchFamily="34" charset="0"/>
                <a:ea typeface="微软雅黑" pitchFamily="34" charset="-122"/>
                <a:cs typeface="微软雅黑" pitchFamily="34" charset="-120"/>
              </a:rPr>
              <a:t>，且能共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存</a:t>
            </a:r>
            <a:r>
              <a:rPr lang="en-US" altLang="zh-CN" sz="2000" b="0" i="0" dirty="0">
                <a:solidFill>
                  <a:srgbClr val="000000"/>
                </a:solidFill>
                <a:latin typeface="微软雅黑" pitchFamily="34" charset="0"/>
                <a:ea typeface="微软雅黑" pitchFamily="34" charset="-122"/>
                <a:cs typeface="微软雅黑" pitchFamily="34" charset="-120"/>
              </a:rPr>
              <a:t>，C正确；材料未提及地质条件造成地形阻隔影响栖息地分布，D错误。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M_6_BD.5_1#3f9af7041?pid=e3cac1a4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[陕西西安2024高二期中]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自然保护区按功能划分为核心区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缓冲区和实验区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崇明岛位于长江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入海口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是我国第三大岛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为亚太候鸟南北迁徙通道上的重要驿站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也是我国东部沿海的重要水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禽越冬地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已成为周边地区生态旅游目的地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下图为崇明岛生态旅游资源分布示意图</a:t>
            </a:r>
            <a:r>
              <a:rPr lang="en-US" altLang="zh-CN" sz="2000" b="0" i="0" dirty="0">
                <a:solidFill>
                  <a:srgbClr val="000000"/>
                </a:solidFill>
                <a:latin typeface="Times New Roman" pitchFamily="34" charset="0"/>
                <a:ea typeface="KaiTi" pitchFamily="34" charset="-122"/>
                <a:cs typeface="Times New Roman" pitchFamily="34" charset="-120"/>
              </a:rPr>
              <a:t>。读图</a:t>
            </a:r>
            <a:r>
              <a:rPr lang="en-US" altLang="zh-CN" sz="2000" b="0" i="0">
                <a:solidFill>
                  <a:srgbClr val="000000"/>
                </a:solidFill>
                <a:latin typeface="Times New Roman" pitchFamily="34" charset="0"/>
                <a:ea typeface="KaiTi" pitchFamily="34" charset="-122"/>
                <a:cs typeface="Times New Roman" pitchFamily="34" charset="-120"/>
              </a:rPr>
              <a:t>，完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6_BD.5_2#3f9af7041?pid=e3cac1a4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16552" y="2864046"/>
            <a:ext cx="3355848"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6_BD.79_1#a598f048f?pid=20242a9b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6.为加强保护中华斑羚和中华鬣羚两物种，</a:t>
            </a:r>
            <a:r>
              <a:rPr lang="en-US" altLang="zh-CN" sz="2000" b="0" i="0">
                <a:solidFill>
                  <a:srgbClr val="000000"/>
                </a:solidFill>
                <a:latin typeface="微软雅黑" pitchFamily="34" charset="0"/>
                <a:ea typeface="微软雅黑" pitchFamily="34" charset="-122"/>
                <a:cs typeface="微软雅黑" pitchFamily="34" charset="-120"/>
              </a:rPr>
              <a:t>以下策略正确的有(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0_1#a598f048f.bracket?pid=20242a9b3&amp;color=0,0,0&amp;vpa=23&amp;vtp=1"/>
          <p:cNvSpPr/>
          <p:nvPr/>
        </p:nvSpPr>
        <p:spPr>
          <a:xfrm>
            <a:off x="773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79_2#a598f048f?pid=20242a9b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①合理进行生态移民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②在实验区控制旅游活动强度</a:t>
            </a:r>
            <a:endParaRPr lang="en-US" altLang="zh-CN" sz="2000" dirty="0"/>
          </a:p>
          <a:p>
            <a:pPr latinLnBrk="1">
              <a:lnSpc>
                <a:spcPts val="3400"/>
              </a:lnSpc>
              <a:tabLst>
                <a:tab pos="5477607" algn="l"/>
              </a:tabLst>
            </a:pPr>
            <a:r>
              <a:rPr lang="en-US" altLang="zh-CN" sz="2000" b="0" i="0">
                <a:solidFill>
                  <a:srgbClr val="000000"/>
                </a:solidFill>
                <a:latin typeface="微软雅黑" pitchFamily="34" charset="0"/>
                <a:ea typeface="微软雅黑" pitchFamily="34" charset="-122"/>
                <a:cs typeface="微软雅黑" pitchFamily="34" charset="-120"/>
              </a:rPr>
              <a:t>③在核心区开展研学活动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在缓冲区生态退耕</a:t>
            </a:r>
            <a:r>
              <a:rPr lang="en-US" altLang="zh-CN" sz="2000" b="0" i="0">
                <a:solidFill>
                  <a:srgbClr val="000000"/>
                </a:solidFill>
                <a:latin typeface="微软雅黑" pitchFamily="34" charset="0"/>
                <a:ea typeface="微软雅黑" pitchFamily="34" charset="-122"/>
                <a:cs typeface="微软雅黑" pitchFamily="34" charset="-120"/>
              </a:rPr>
              <a:t>、合理放牧</a:t>
            </a:r>
            <a:endParaRPr lang="en-US" altLang="zh-CN" sz="2000" dirty="0"/>
          </a:p>
        </p:txBody>
      </p:sp>
      <p:sp>
        <p:nvSpPr>
          <p:cNvPr id="5" name="QC_6_BD.79_3#a598f048f.choices?pid=20242a9b3&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6_AS.81_1#a598f048f?vop=1&amp;pid=20242a9b3&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本题考查自然保护区的保护措施。为加强保护中华斑羚和中华鬣羚两物种</a:t>
            </a:r>
            <a:r>
              <a:rPr lang="en-US" altLang="zh-CN" sz="2000" b="0" i="0">
                <a:solidFill>
                  <a:srgbClr val="000000"/>
                </a:solidFill>
                <a:latin typeface="微软雅黑" pitchFamily="34" charset="0"/>
                <a:ea typeface="微软雅黑" pitchFamily="34" charset="-122"/>
                <a:cs typeface="微软雅黑" pitchFamily="34" charset="-120"/>
              </a:rPr>
              <a:t>，可将自然保护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区居民合理进行生态移民</a:t>
            </a:r>
            <a:r>
              <a:rPr lang="en-US" altLang="zh-CN" sz="2000" b="0" i="0" dirty="0">
                <a:solidFill>
                  <a:srgbClr val="000000"/>
                </a:solidFill>
                <a:latin typeface="微软雅黑" pitchFamily="34" charset="0"/>
                <a:ea typeface="微软雅黑" pitchFamily="34" charset="-122"/>
                <a:cs typeface="微软雅黑" pitchFamily="34" charset="-120"/>
              </a:rPr>
              <a:t>，①正确；在实验区控制旅游活动强度</a:t>
            </a:r>
            <a:r>
              <a:rPr lang="en-US" altLang="zh-CN" sz="2000" b="0" i="0">
                <a:solidFill>
                  <a:srgbClr val="000000"/>
                </a:solidFill>
                <a:latin typeface="微软雅黑" pitchFamily="34" charset="0"/>
                <a:ea typeface="微软雅黑" pitchFamily="34" charset="-122"/>
                <a:cs typeface="微软雅黑" pitchFamily="34" charset="-120"/>
              </a:rPr>
              <a:t>，核心区除开展特殊的科学研究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和环境监测活动</a:t>
            </a:r>
            <a:r>
              <a:rPr lang="en-US" altLang="zh-CN" sz="2000" b="0" i="0" dirty="0">
                <a:solidFill>
                  <a:srgbClr val="000000"/>
                </a:solidFill>
                <a:latin typeface="微软雅黑" pitchFamily="34" charset="0"/>
                <a:ea typeface="微软雅黑" pitchFamily="34" charset="-122"/>
                <a:cs typeface="微软雅黑" pitchFamily="34" charset="-120"/>
              </a:rPr>
              <a:t>，严格禁止任何单位和个人进入，②正确，③错误；</a:t>
            </a:r>
            <a:r>
              <a:rPr lang="en-US" altLang="zh-CN" sz="2000" b="0" i="0">
                <a:solidFill>
                  <a:srgbClr val="000000"/>
                </a:solidFill>
                <a:latin typeface="微软雅黑" pitchFamily="34" charset="0"/>
                <a:ea typeface="微软雅黑" pitchFamily="34" charset="-122"/>
                <a:cs typeface="微软雅黑" pitchFamily="34" charset="-120"/>
              </a:rPr>
              <a:t>在自然保护区内需生态退耕，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保护区外可合理放牧</a:t>
            </a:r>
            <a:r>
              <a:rPr lang="en-US" altLang="zh-CN" sz="2000" b="0" i="0" dirty="0">
                <a:solidFill>
                  <a:srgbClr val="000000"/>
                </a:solidFill>
                <a:latin typeface="微软雅黑" pitchFamily="34" charset="0"/>
                <a:ea typeface="微软雅黑" pitchFamily="34" charset="-122"/>
                <a:cs typeface="微软雅黑" pitchFamily="34" charset="-120"/>
              </a:rPr>
              <a:t>，④错误。综上分析，A正确，B、C、D错误。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82_1#3b1baa2db?pid=bcd9604b1&amp;color=0,0,0&amp;vtp=1&amp;bt=1&amp;bbb=1&amp;hb=1"/>
              <p:cNvSpPr/>
              <p:nvPr/>
            </p:nvSpPr>
            <p:spPr>
              <a:xfrm>
                <a:off x="722376" y="972000"/>
                <a:ext cx="10753344" cy="3611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[河南百师联盟2024高二联考]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阅读材料，回答下列问题。（22分）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三江源国家公园位于青海省南部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河流密布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湖泊众多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是世界海拔最高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跨流域最广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以及我国面积最大的国家公园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澜沧江均发源于此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素有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中华水塔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建立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三江源国家公园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对我国的生态保护及国民经济发展起着重要作用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冬虫夏草又叫中华虫草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极喜低温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且温度高于</a:t>
                </a:r>
                <a:r>
                  <a:rPr lang="en-US" altLang="zh-CN" sz="2000" b="0" i="0" dirty="0">
                    <a:solidFill>
                      <a:srgbClr val="000000"/>
                    </a:solidFill>
                    <a:latin typeface="微软雅黑" pitchFamily="34" charset="0"/>
                    <a:ea typeface="微软雅黑" pitchFamily="34" charset="-122"/>
                    <a:cs typeface="微软雅黑" pitchFamily="34" charset="-120"/>
                  </a:rPr>
                  <a:t>20</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就无法正常生长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主要生长在海拔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3000~5000</a:t>
                </a:r>
                <a:r>
                  <a:rPr lang="en-US" altLang="zh-CN" sz="2000" b="0" i="0" dirty="0">
                    <a:solidFill>
                      <a:srgbClr val="000000"/>
                    </a:solidFill>
                    <a:latin typeface="微软雅黑" pitchFamily="34" charset="0"/>
                    <a:ea typeface="楷体" pitchFamily="34" charset="-122"/>
                    <a:cs typeface="微软雅黑" pitchFamily="34" charset="-120"/>
                  </a:rPr>
                  <a:t>米阴坡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半阴坡湿润的灌木和草甸中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一般</a:t>
                </a:r>
                <a:r>
                  <a:rPr lang="en-US" altLang="zh-CN" sz="2000" b="0" i="0" dirty="0">
                    <a:solidFill>
                      <a:srgbClr val="000000"/>
                    </a:solidFill>
                    <a:latin typeface="微软雅黑" pitchFamily="34" charset="0"/>
                    <a:ea typeface="微软雅黑" pitchFamily="34" charset="-122"/>
                    <a:cs typeface="微软雅黑" pitchFamily="34" charset="-120"/>
                  </a:rPr>
                  <a:t>3~5</a:t>
                </a:r>
                <a:r>
                  <a:rPr lang="en-US" altLang="zh-CN" sz="2000" b="0" i="0" dirty="0">
                    <a:solidFill>
                      <a:srgbClr val="000000"/>
                    </a:solidFill>
                    <a:latin typeface="微软雅黑" pitchFamily="34" charset="0"/>
                    <a:ea typeface="楷体" pitchFamily="34" charset="-122"/>
                    <a:cs typeface="微软雅黑" pitchFamily="34" charset="-120"/>
                  </a:rPr>
                  <a:t>年才能长成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过去十多年间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虫草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的价格暴涨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青海省的虫草产量约占我国总产量的</a:t>
                </a:r>
                <a:r>
                  <a:rPr lang="en-US" altLang="zh-CN" sz="2000" b="0" i="0" dirty="0">
                    <a:solidFill>
                      <a:srgbClr val="000000"/>
                    </a:solidFill>
                    <a:latin typeface="微软雅黑" pitchFamily="34" charset="0"/>
                    <a:ea typeface="微软雅黑" pitchFamily="34" charset="-122"/>
                    <a:cs typeface="微软雅黑" pitchFamily="34" charset="-120"/>
                  </a:rPr>
                  <a:t>60</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主产区是玉树藏族自治州和果洛藏族自</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治州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每年夏季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数以万计的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进入青藏高原挖虫草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O_5_BD.82_1#3b1baa2db?pid=bcd9604b1&amp;color=0,0,0&amp;vtp=1&amp;bt=1&amp;bbb=1&amp;hb=1"/>
              <p:cNvSpPr>
                <a:spLocks noRot="1" noChangeAspect="1" noMove="1" noResize="1" noEditPoints="1" noAdjustHandles="1" noChangeArrowheads="1" noChangeShapeType="1" noTextEdit="1"/>
              </p:cNvSpPr>
              <p:nvPr/>
            </p:nvSpPr>
            <p:spPr>
              <a:xfrm>
                <a:off x="722376" y="972000"/>
                <a:ext cx="10753344" cy="3611753"/>
              </a:xfrm>
              <a:prstGeom prst="rect">
                <a:avLst/>
              </a:prstGeom>
              <a:blipFill>
                <a:blip r:embed="rId3"/>
                <a:stretch>
                  <a:fillRect l="-1474" r="-1190" b="-4216"/>
                </a:stretch>
              </a:blipFill>
              <a:ln/>
            </p:spPr>
            <p:txBody>
              <a:bodyPr/>
              <a:lstStyle/>
              <a:p>
                <a:r>
                  <a:rPr lang="zh-CN" altLang="en-US">
                    <a:noFill/>
                  </a:rPr>
                  <a:t> </a:t>
                </a:r>
              </a:p>
            </p:txBody>
          </p:sp>
        </mc:Fallback>
      </mc:AlternateContent>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6_BD.83_1#e4600cd11?pid=3b1baa2d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（1）简述目前三江源地区可能面临的生态环境问题。（4分）</a:t>
            </a:r>
            <a:endParaRPr lang="en-US" altLang="zh-CN" sz="2000" dirty="0"/>
          </a:p>
        </p:txBody>
      </p:sp>
      <p:sp>
        <p:nvSpPr>
          <p:cNvPr id="3" name="QO_6_AN.84_1#e4600cd11?vop=1&amp;pid=3b1baa2db&amp;color=0,0,0&amp;vtp=1&amp;bbb=1"/>
          <p:cNvSpPr/>
          <p:nvPr/>
        </p:nvSpPr>
        <p:spPr>
          <a:xfrm>
            <a:off x="722376" y="1433137"/>
            <a:ext cx="10753344" cy="405003"/>
          </a:xfrm>
          <a:prstGeom prst="rect">
            <a:avLst/>
          </a:prstGeom>
          <a:noFill/>
          <a:ln/>
        </p:spPr>
        <p:txBody>
          <a:bodyPr wrap="none" lIns="0" tIns="0" rIns="0" bIns="0" rtlCol="0" anchor="t"/>
          <a:lstStyle/>
          <a:p>
            <a:pPr algn="l" latinLnBrk="1">
              <a:lnSpc>
                <a:spcPts val="3600"/>
              </a:lnSpc>
            </a:pPr>
            <a:r>
              <a:rPr lang="en-US" altLang="zh-CN" sz="2000" b="1" i="0" spc="-100" dirty="0">
                <a:solidFill>
                  <a:srgbClr val="00B050"/>
                </a:solidFill>
                <a:latin typeface="微软雅黑" pitchFamily="34" charset="0"/>
                <a:ea typeface="微软雅黑" pitchFamily="34" charset="-122"/>
                <a:cs typeface="微软雅黑" pitchFamily="34" charset="-120"/>
              </a:rPr>
              <a:t>[答案]</a:t>
            </a:r>
            <a:r>
              <a:rPr lang="en-US" altLang="zh-CN" sz="2000" b="1" i="0" spc="-100" dirty="0">
                <a:solidFill>
                  <a:srgbClr val="00B050"/>
                </a:solidFill>
                <a:latin typeface="SimSun" pitchFamily="34" charset="0"/>
                <a:ea typeface="SimSun" pitchFamily="34" charset="-122"/>
                <a:cs typeface="SimSun" pitchFamily="34" charset="-120"/>
              </a:rPr>
              <a:t> </a:t>
            </a:r>
            <a:r>
              <a:rPr lang="en-US" altLang="zh-CN" sz="2000" b="1" i="0" spc="-100" dirty="0">
                <a:solidFill>
                  <a:srgbClr val="00B050"/>
                </a:solidFill>
                <a:latin typeface="微软雅黑" pitchFamily="34" charset="0"/>
                <a:ea typeface="微软雅黑" pitchFamily="34" charset="-122"/>
                <a:cs typeface="微软雅黑" pitchFamily="34" charset="-120"/>
              </a:rPr>
              <a:t>草场退化；水土流失；虫鼠猖獗；湖泊萎缩，湿地退化；生物多样性减少。（任答两点得4分）</a:t>
            </a:r>
            <a:endParaRPr lang="en-US" altLang="zh-CN" sz="2000" spc="-100" dirty="0"/>
          </a:p>
        </p:txBody>
      </p:sp>
      <p:sp>
        <p:nvSpPr>
          <p:cNvPr id="4" name="QO_6_AS.85_1#e4600cd11?vop=1&amp;pid=3b1baa2db&amp;color=0,0,0&amp;vtp=1&amp;bbb=1&amp;hb=1"/>
          <p:cNvSpPr/>
          <p:nvPr/>
        </p:nvSpPr>
        <p:spPr>
          <a:xfrm>
            <a:off x="722376" y="194164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本题考查三江源地区的环境问题。根据所学知识可知，由于人类的不合理活动</a:t>
            </a:r>
            <a:r>
              <a:rPr lang="en-US" altLang="zh-CN" sz="2000" b="0" i="0">
                <a:solidFill>
                  <a:srgbClr val="000000"/>
                </a:solidFill>
                <a:latin typeface="微软雅黑" pitchFamily="34" charset="0"/>
                <a:ea typeface="微软雅黑" pitchFamily="34" charset="-122"/>
                <a:cs typeface="微软雅黑" pitchFamily="34" charset="-120"/>
              </a:rPr>
              <a:t>，三江源地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区面临的主要生态环境问题是湖泊和湿地面积不断缩小</a:t>
            </a:r>
            <a:r>
              <a:rPr lang="en-US" altLang="zh-CN" sz="2000" b="0" i="0" dirty="0">
                <a:solidFill>
                  <a:srgbClr val="000000"/>
                </a:solidFill>
                <a:latin typeface="微软雅黑" pitchFamily="34" charset="0"/>
                <a:ea typeface="微软雅黑" pitchFamily="34" charset="-122"/>
                <a:cs typeface="微软雅黑" pitchFamily="34" charset="-120"/>
              </a:rPr>
              <a:t>，水土流失加剧，草场退化严重</a:t>
            </a:r>
            <a:r>
              <a:rPr lang="en-US" altLang="zh-CN" sz="2000" b="0" i="0">
                <a:solidFill>
                  <a:srgbClr val="000000"/>
                </a:solidFill>
                <a:latin typeface="微软雅黑" pitchFamily="34" charset="0"/>
                <a:ea typeface="微软雅黑" pitchFamily="34" charset="-122"/>
                <a:cs typeface="微软雅黑" pitchFamily="34" charset="-120"/>
              </a:rPr>
              <a:t>，野生动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植物锐减</a:t>
            </a:r>
            <a:r>
              <a:rPr lang="en-US" altLang="zh-CN" sz="2000" b="0" i="0" dirty="0">
                <a:solidFill>
                  <a:srgbClr val="000000"/>
                </a:solidFill>
                <a:latin typeface="微软雅黑" pitchFamily="34" charset="0"/>
                <a:ea typeface="微软雅黑" pitchFamily="34" charset="-122"/>
                <a:cs typeface="微软雅黑" pitchFamily="34" charset="-120"/>
              </a:rPr>
              <a:t>，生态环境恶化。【特征分析类】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6_BD.86_1#ab8f9961f?pid=3b1baa2d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（2）说明建立三江源国家公园对我国保护生态环境的意义。（6分）</a:t>
            </a:r>
            <a:endParaRPr lang="en-US" altLang="zh-CN" sz="2000" dirty="0"/>
          </a:p>
        </p:txBody>
      </p:sp>
      <p:sp>
        <p:nvSpPr>
          <p:cNvPr id="3" name="QO_6_AN.87_1#ab8f9961f?vop=1&amp;pid=3b1baa2db&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涵养水源，保障水质；防止水土流失；防止草场退化；保护珍稀野生动植物；</a:t>
            </a:r>
            <a:r>
              <a:rPr lang="en-US" altLang="zh-CN" sz="2000" b="1" i="0">
                <a:solidFill>
                  <a:srgbClr val="00B050"/>
                </a:solidFill>
                <a:latin typeface="微软雅黑" pitchFamily="34" charset="0"/>
                <a:ea typeface="微软雅黑" pitchFamily="34" charset="-122"/>
                <a:cs typeface="微软雅黑" pitchFamily="34" charset="-120"/>
              </a:rPr>
              <a:t>调节气候，</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改善生态环境</a:t>
            </a:r>
            <a:r>
              <a:rPr lang="en-US" altLang="zh-CN" sz="2000" b="1" i="0" dirty="0">
                <a:solidFill>
                  <a:srgbClr val="00B050"/>
                </a:solidFill>
                <a:latin typeface="微软雅黑" pitchFamily="34" charset="0"/>
                <a:ea typeface="微软雅黑" pitchFamily="34" charset="-122"/>
                <a:cs typeface="微软雅黑" pitchFamily="34" charset="-120"/>
              </a:rPr>
              <a:t>。（任答三点得6分）</a:t>
            </a:r>
            <a:endParaRPr lang="en-US" altLang="zh-CN" sz="2000" dirty="0"/>
          </a:p>
        </p:txBody>
      </p:sp>
      <p:sp>
        <p:nvSpPr>
          <p:cNvPr id="4" name="QO_6_AS.88_1#ab8f9961f?vop=1&amp;pid=3b1baa2db&amp;color=0,0,0&amp;vtp=1&amp;bbb=1&amp;hb=1"/>
          <p:cNvSpPr/>
          <p:nvPr/>
        </p:nvSpPr>
        <p:spPr>
          <a:xfrm>
            <a:off x="722376" y="23857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本题考查建立自然保护区的意义。根据所学知识可知</a:t>
            </a:r>
            <a:r>
              <a:rPr lang="en-US" altLang="zh-CN" sz="2000" b="0" i="0">
                <a:solidFill>
                  <a:srgbClr val="000000"/>
                </a:solidFill>
                <a:latin typeface="微软雅黑" pitchFamily="34" charset="0"/>
                <a:ea typeface="微软雅黑" pitchFamily="34" charset="-122"/>
                <a:cs typeface="微软雅黑" pitchFamily="34" charset="-120"/>
              </a:rPr>
              <a:t>,建立三江源国家公园有利于保护江河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源头生态系统</a:t>
            </a:r>
            <a:r>
              <a:rPr lang="en-US" altLang="zh-CN" sz="2000" b="0" i="0" dirty="0">
                <a:solidFill>
                  <a:srgbClr val="000000"/>
                </a:solidFill>
                <a:latin typeface="微软雅黑" pitchFamily="34" charset="0"/>
                <a:ea typeface="微软雅黑" pitchFamily="34" charset="-122"/>
                <a:cs typeface="微软雅黑" pitchFamily="34" charset="-120"/>
              </a:rPr>
              <a:t>，进而保护高原湿地，涵养水源，保障水质；防止水土流失；防止草场退化</a:t>
            </a:r>
            <a:r>
              <a:rPr lang="en-US" altLang="zh-CN" sz="2000" b="0" i="0">
                <a:solidFill>
                  <a:srgbClr val="000000"/>
                </a:solidFill>
                <a:latin typeface="微软雅黑" pitchFamily="34" charset="0"/>
                <a:ea typeface="微软雅黑" pitchFamily="34" charset="-122"/>
                <a:cs typeface="微软雅黑" pitchFamily="34" charset="-120"/>
              </a:rPr>
              <a:t>；调节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气候</a:t>
            </a:r>
            <a:r>
              <a:rPr lang="en-US" altLang="zh-CN" sz="2000" b="0" i="0" dirty="0">
                <a:solidFill>
                  <a:srgbClr val="000000"/>
                </a:solidFill>
                <a:latin typeface="微软雅黑" pitchFamily="34" charset="0"/>
                <a:ea typeface="微软雅黑" pitchFamily="34" charset="-122"/>
                <a:cs typeface="微软雅黑" pitchFamily="34" charset="-120"/>
              </a:rPr>
              <a:t>，改善局部生态环境；为高原特有野生动植物提供良好的栖息环境</a:t>
            </a:r>
            <a:r>
              <a:rPr lang="en-US" altLang="zh-CN" sz="2000" b="0" i="0">
                <a:solidFill>
                  <a:srgbClr val="000000"/>
                </a:solidFill>
                <a:latin typeface="微软雅黑" pitchFamily="34" charset="0"/>
                <a:ea typeface="微软雅黑" pitchFamily="34" charset="-122"/>
                <a:cs typeface="微软雅黑" pitchFamily="34" charset="-120"/>
              </a:rPr>
              <a:t>，有利于保护珍稀野生动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植物</a:t>
            </a:r>
            <a:r>
              <a:rPr lang="en-US" altLang="zh-CN" sz="2000" b="0" i="0" dirty="0">
                <a:solidFill>
                  <a:srgbClr val="000000"/>
                </a:solidFill>
                <a:latin typeface="微软雅黑" pitchFamily="34" charset="0"/>
                <a:ea typeface="微软雅黑" pitchFamily="34" charset="-122"/>
                <a:cs typeface="微软雅黑" pitchFamily="34" charset="-120"/>
              </a:rPr>
              <a:t>。【意义类】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O_6_BD.89_1#b31d1b875?pid=3b1baa2d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（3）简析玉树藏族自治州和果洛藏族自治州适合冬虫夏草生长的独特地理条件。（8分）</a:t>
            </a:r>
            <a:endParaRPr lang="en-US" altLang="zh-CN" sz="2000" dirty="0"/>
          </a:p>
        </p:txBody>
      </p:sp>
      <p:sp>
        <p:nvSpPr>
          <p:cNvPr id="3" name="QO_6_AN.90_1#b31d1b875?vop=1&amp;pid=3b1baa2db&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海拔高，气温低，气候寒冷，适合虫草生存；地势起伏大，山谷的阴坡</a:t>
            </a:r>
            <a:r>
              <a:rPr lang="en-US" altLang="zh-CN" sz="2000" b="1" i="0">
                <a:solidFill>
                  <a:srgbClr val="00B050"/>
                </a:solidFill>
                <a:latin typeface="微软雅黑" pitchFamily="34" charset="0"/>
                <a:ea typeface="微软雅黑" pitchFamily="34" charset="-122"/>
                <a:cs typeface="微软雅黑" pitchFamily="34" charset="-120"/>
              </a:rPr>
              <a:t>、半阴坡为虫草发</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育提供良好的环境</a:t>
            </a:r>
            <a:r>
              <a:rPr lang="en-US" altLang="zh-CN" sz="2000" b="1" i="0" dirty="0">
                <a:solidFill>
                  <a:srgbClr val="00B050"/>
                </a:solidFill>
                <a:latin typeface="微软雅黑" pitchFamily="34" charset="0"/>
                <a:ea typeface="微软雅黑" pitchFamily="34" charset="-122"/>
                <a:cs typeface="微软雅黑" pitchFamily="34" charset="-120"/>
              </a:rPr>
              <a:t>；夏季高山灌木、草甸发育，适合虫草生长；蒸发弱</a:t>
            </a:r>
            <a:r>
              <a:rPr lang="en-US" altLang="zh-CN" sz="2000" b="1" i="0">
                <a:solidFill>
                  <a:srgbClr val="00B050"/>
                </a:solidFill>
                <a:latin typeface="微软雅黑" pitchFamily="34" charset="0"/>
                <a:ea typeface="微软雅黑" pitchFamily="34" charset="-122"/>
                <a:cs typeface="微软雅黑" pitchFamily="34" charset="-120"/>
              </a:rPr>
              <a:t>，潮湿的土壤利于虫草生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长</a:t>
            </a:r>
            <a:r>
              <a:rPr lang="en-US" altLang="zh-CN" sz="2000" b="1" i="0" dirty="0">
                <a:solidFill>
                  <a:srgbClr val="00B050"/>
                </a:solidFill>
                <a:latin typeface="微软雅黑" pitchFamily="34" charset="0"/>
                <a:ea typeface="微软雅黑" pitchFamily="34" charset="-122"/>
                <a:cs typeface="微软雅黑" pitchFamily="34" charset="-120"/>
              </a:rPr>
              <a:t>；地广人稀，人类活动影响较小。（任答四点得8分）</a:t>
            </a:r>
            <a:endParaRPr lang="en-US" altLang="zh-CN" sz="2000" dirty="0"/>
          </a:p>
        </p:txBody>
      </p:sp>
      <mc:AlternateContent xmlns:mc="http://schemas.openxmlformats.org/markup-compatibility/2006" xmlns:a14="http://schemas.microsoft.com/office/drawing/2010/main">
        <mc:Choice Requires="a14">
          <p:sp>
            <p:nvSpPr>
              <p:cNvPr id="4" name="QO_6_AS.91_1#b31d1b875?vop=1&amp;pid=3b1baa2db&amp;color=0,0,0&amp;vtp=1&amp;bbb=1&amp;hb=1"/>
              <p:cNvSpPr/>
              <p:nvPr/>
            </p:nvSpPr>
            <p:spPr>
              <a:xfrm>
                <a:off x="722376" y="2748603"/>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本题考查自然地理环境的整体性。根据材料“极喜低温”“温度高于20</a:t>
                </a:r>
                <a14:m>
                  <m:oMath xmlns:m="http://schemas.openxmlformats.org/officeDocument/2006/math">
                    <m:r>
                      <a:rPr lang="en-US" altLang="zh-CN" sz="20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就无法正常生长，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主要生长在海拔</a:t>
                </a:r>
                <a:r>
                  <a:rPr lang="en-US" altLang="zh-CN" sz="2000" b="0" i="0" dirty="0">
                    <a:solidFill>
                      <a:srgbClr val="000000"/>
                    </a:solidFill>
                    <a:latin typeface="微软雅黑" pitchFamily="34" charset="0"/>
                    <a:ea typeface="微软雅黑" pitchFamily="34" charset="-122"/>
                    <a:cs typeface="微软雅黑" pitchFamily="34" charset="-120"/>
                  </a:rPr>
                  <a:t>3000~5000米阴坡、半阴坡湿润的灌木和草甸中”可知</a:t>
                </a:r>
                <a:r>
                  <a:rPr lang="en-US" altLang="zh-CN" sz="2000" b="0" i="0">
                    <a:solidFill>
                      <a:srgbClr val="000000"/>
                    </a:solidFill>
                    <a:latin typeface="微软雅黑" pitchFamily="34" charset="0"/>
                    <a:ea typeface="微软雅黑" pitchFamily="34" charset="-122"/>
                    <a:cs typeface="微软雅黑" pitchFamily="34" charset="-120"/>
                  </a:rPr>
                  <a:t>，玉树藏族自治州和果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洛藏族自治州海拔高</a:t>
                </a:r>
                <a:r>
                  <a:rPr lang="en-US" altLang="zh-CN" sz="2000" b="0" i="0" dirty="0">
                    <a:solidFill>
                      <a:srgbClr val="000000"/>
                    </a:solidFill>
                    <a:latin typeface="微软雅黑" pitchFamily="34" charset="0"/>
                    <a:ea typeface="微软雅黑" pitchFamily="34" charset="-122"/>
                    <a:cs typeface="微软雅黑" pitchFamily="34" charset="-120"/>
                  </a:rPr>
                  <a:t>，气温低，气候寒冷，适合虫草生存；且地势起伏大，山谷的阴坡</a:t>
                </a:r>
                <a:r>
                  <a:rPr lang="en-US" altLang="zh-CN" sz="2000" b="0" i="0">
                    <a:solidFill>
                      <a:srgbClr val="000000"/>
                    </a:solidFill>
                    <a:latin typeface="微软雅黑" pitchFamily="34" charset="0"/>
                    <a:ea typeface="微软雅黑" pitchFamily="34" charset="-122"/>
                    <a:cs typeface="微软雅黑" pitchFamily="34" charset="-120"/>
                  </a:rPr>
                  <a:t>、半阴坡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为虫草发育提供良好的环境</a:t>
                </a:r>
                <a:r>
                  <a:rPr lang="en-US" altLang="zh-CN" sz="2000" b="0" i="0" dirty="0">
                    <a:solidFill>
                      <a:srgbClr val="000000"/>
                    </a:solidFill>
                    <a:latin typeface="微软雅黑" pitchFamily="34" charset="0"/>
                    <a:ea typeface="微软雅黑" pitchFamily="34" charset="-122"/>
                    <a:cs typeface="微软雅黑" pitchFamily="34" charset="-120"/>
                  </a:rPr>
                  <a:t>；夏季高山灌木、草甸发育，适合虫草生长；海拔高、气温低</a:t>
                </a:r>
                <a:r>
                  <a:rPr lang="en-US" altLang="zh-CN" sz="2000" b="0" i="0">
                    <a:solidFill>
                      <a:srgbClr val="000000"/>
                    </a:solidFill>
                    <a:latin typeface="微软雅黑" pitchFamily="34" charset="0"/>
                    <a:ea typeface="微软雅黑" pitchFamily="34" charset="-122"/>
                    <a:cs typeface="微软雅黑" pitchFamily="34" charset="-120"/>
                  </a:rPr>
                  <a:t>，蒸发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弱</a:t>
                </a:r>
                <a:r>
                  <a:rPr lang="en-US" altLang="zh-CN" sz="2000" b="0" i="0" dirty="0">
                    <a:solidFill>
                      <a:srgbClr val="000000"/>
                    </a:solidFill>
                    <a:latin typeface="微软雅黑" pitchFamily="34" charset="0"/>
                    <a:ea typeface="微软雅黑" pitchFamily="34" charset="-122"/>
                    <a:cs typeface="微软雅黑" pitchFamily="34" charset="-120"/>
                  </a:rPr>
                  <a:t>，潮湿的土壤利于虫草生长；地广人稀，人类活动影响较小。【条件分析类】</a:t>
                </a:r>
                <a:endParaRPr lang="en-US" altLang="zh-CN" sz="2200" dirty="0"/>
              </a:p>
            </p:txBody>
          </p:sp>
        </mc:Choice>
        <mc:Fallback xmlns="">
          <p:sp>
            <p:nvSpPr>
              <p:cNvPr id="4" name="QO_6_AS.91_1#b31d1b875?vop=1&amp;pid=3b1baa2db&amp;color=0,0,0&amp;vtp=1&amp;bbb=1&amp;hb=1"/>
              <p:cNvSpPr>
                <a:spLocks noRot="1" noChangeAspect="1" noMove="1" noResize="1" noEditPoints="1" noAdjustHandles="1" noChangeArrowheads="1" noChangeShapeType="1" noTextEdit="1"/>
              </p:cNvSpPr>
              <p:nvPr/>
            </p:nvSpPr>
            <p:spPr>
              <a:xfrm>
                <a:off x="722376" y="2748603"/>
                <a:ext cx="10753344" cy="2240534"/>
              </a:xfrm>
              <a:prstGeom prst="rect">
                <a:avLst/>
              </a:prstGeom>
              <a:blipFill>
                <a:blip r:embed="rId3"/>
                <a:stretch>
                  <a:fillRect l="-1587" r="-2778"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O_6_BD.92_1#419c6407e?pid=3b1baa2db&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（4）有人提出，冬虫夏草利润可观，市场需求大，这是青海省经济发展的契机</a:t>
            </a:r>
            <a:r>
              <a:rPr lang="en-US" altLang="zh-CN" sz="2000" b="0" i="0">
                <a:solidFill>
                  <a:srgbClr val="000000"/>
                </a:solidFill>
                <a:latin typeface="微软雅黑" pitchFamily="34" charset="0"/>
                <a:ea typeface="微软雅黑" pitchFamily="34" charset="-122"/>
                <a:cs typeface="微软雅黑" pitchFamily="34" charset="-120"/>
              </a:rPr>
              <a:t>。你是否赞同这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一观点</a:t>
            </a:r>
            <a:r>
              <a:rPr lang="en-US" altLang="zh-CN" sz="2000" b="0" i="0" dirty="0">
                <a:solidFill>
                  <a:srgbClr val="000000"/>
                </a:solidFill>
                <a:latin typeface="微软雅黑" pitchFamily="34" charset="0"/>
                <a:ea typeface="微软雅黑" pitchFamily="34" charset="-122"/>
                <a:cs typeface="微软雅黑" pitchFamily="34" charset="-120"/>
              </a:rPr>
              <a:t>？请说明理由。（4分）</a:t>
            </a:r>
            <a:endParaRPr lang="en-US" altLang="zh-CN" sz="2000" dirty="0"/>
          </a:p>
        </p:txBody>
      </p:sp>
      <p:sp>
        <p:nvSpPr>
          <p:cNvPr id="3" name="QO_6_AN.93_1#419c6407e?vop=1&amp;pid=3b1baa2db&amp;color=0,0,0&amp;vtp=1&amp;bbb=1&amp;hb=1"/>
          <p:cNvSpPr/>
          <p:nvPr/>
        </p:nvSpPr>
        <p:spPr>
          <a:xfrm>
            <a:off x="722376" y="1882844"/>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赞同。理由：青海省具有适合虫草生长的独特环境；农牧民采挖虫草可以增加收入</a:t>
            </a:r>
            <a:r>
              <a:rPr lang="en-US" altLang="zh-CN" sz="2000" b="1" i="0">
                <a:solidFill>
                  <a:srgbClr val="00B050"/>
                </a:solidFill>
                <a:latin typeface="微软雅黑" pitchFamily="34" charset="0"/>
                <a:ea typeface="微软雅黑" pitchFamily="34" charset="-122"/>
                <a:cs typeface="微软雅黑" pitchFamily="34" charset="-120"/>
              </a:rPr>
              <a:t>；发展</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虫草产业可以提供更多就业机会</a:t>
            </a:r>
            <a:r>
              <a:rPr lang="en-US" altLang="zh-CN" sz="2000" b="1" i="0" dirty="0">
                <a:solidFill>
                  <a:srgbClr val="00B050"/>
                </a:solidFill>
                <a:latin typeface="微软雅黑" pitchFamily="34" charset="0"/>
                <a:ea typeface="微软雅黑" pitchFamily="34" charset="-122"/>
                <a:cs typeface="微软雅黑" pitchFamily="34" charset="-120"/>
              </a:rPr>
              <a:t>；促进区域经济发展。（任答两点得4分，其他回答合理亦可）</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或不赞同</a:t>
            </a:r>
            <a:r>
              <a:rPr lang="en-US" altLang="zh-CN" sz="2000" b="1" i="0" dirty="0">
                <a:solidFill>
                  <a:srgbClr val="00B050"/>
                </a:solidFill>
                <a:latin typeface="微软雅黑" pitchFamily="34" charset="0"/>
                <a:ea typeface="微软雅黑" pitchFamily="34" charset="-122"/>
                <a:cs typeface="微软雅黑" pitchFamily="34" charset="-120"/>
              </a:rPr>
              <a:t>。理由：青海省地处高寒区，生态环境脆弱；过度采挖会导致草场、湿地退化</a:t>
            </a:r>
            <a:r>
              <a:rPr lang="en-US" altLang="zh-CN" sz="2000" b="1" i="0">
                <a:solidFill>
                  <a:srgbClr val="00B050"/>
                </a:solidFill>
                <a:latin typeface="微软雅黑" pitchFamily="34" charset="0"/>
                <a:ea typeface="微软雅黑" pitchFamily="34" charset="-122"/>
                <a:cs typeface="微软雅黑" pitchFamily="34" charset="-120"/>
              </a:rPr>
              <a:t>，水土流</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失</a:t>
            </a:r>
            <a:r>
              <a:rPr lang="en-US" altLang="zh-CN" sz="2000" b="1" i="0" dirty="0">
                <a:solidFill>
                  <a:srgbClr val="00B050"/>
                </a:solidFill>
                <a:latin typeface="微软雅黑" pitchFamily="34" charset="0"/>
                <a:ea typeface="微软雅黑" pitchFamily="34" charset="-122"/>
                <a:cs typeface="微软雅黑" pitchFamily="34" charset="-120"/>
              </a:rPr>
              <a:t>，生态环境恶化；虫草利润较高，过度采挖会加剧人地矛盾，影响社会安定。（</a:t>
            </a:r>
            <a:r>
              <a:rPr lang="en-US" altLang="zh-CN" sz="2000" b="1" i="0">
                <a:solidFill>
                  <a:srgbClr val="00B050"/>
                </a:solidFill>
                <a:latin typeface="微软雅黑" pitchFamily="34" charset="0"/>
                <a:ea typeface="微软雅黑" pitchFamily="34" charset="-122"/>
                <a:cs typeface="微软雅黑" pitchFamily="34" charset="-120"/>
              </a:rPr>
              <a:t>任答两点得4</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分</a:t>
            </a:r>
            <a:r>
              <a:rPr lang="en-US" altLang="zh-CN" sz="2000" b="1" i="0" dirty="0">
                <a:solidFill>
                  <a:srgbClr val="00B050"/>
                </a:solidFill>
                <a:latin typeface="微软雅黑" pitchFamily="34" charset="0"/>
                <a:ea typeface="微软雅黑" pitchFamily="34" charset="-122"/>
                <a:cs typeface="微软雅黑" pitchFamily="34" charset="-120"/>
              </a:rPr>
              <a:t>，其他回答合理亦可）</a:t>
            </a:r>
            <a:endParaRPr lang="en-US" altLang="zh-CN" sz="2000" dirty="0"/>
          </a:p>
        </p:txBody>
      </p:sp>
      <p:sp>
        <p:nvSpPr>
          <p:cNvPr id="4" name="QO_6_AS.94_1#419c6407e?vop=1&amp;pid=3b1baa2db&amp;color=0,0,0&amp;vtp=1&amp;bbb=1&amp;hb=1"/>
          <p:cNvSpPr/>
          <p:nvPr/>
        </p:nvSpPr>
        <p:spPr>
          <a:xfrm>
            <a:off x="722376" y="42272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本题考查生态保护区域可持续发展。据所学知识可知，冬虫夏草市场需求大，</a:t>
            </a:r>
            <a:r>
              <a:rPr lang="en-US" altLang="zh-CN" sz="2000" b="0" i="0">
                <a:solidFill>
                  <a:srgbClr val="000000"/>
                </a:solidFill>
                <a:latin typeface="微软雅黑" pitchFamily="34" charset="0"/>
                <a:ea typeface="微软雅黑" pitchFamily="34" charset="-122"/>
                <a:cs typeface="微软雅黑" pitchFamily="34" charset="-120"/>
              </a:rPr>
              <a:t>经济利润高，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能够提高当地居民的经济收入</a:t>
            </a:r>
            <a:r>
              <a:rPr lang="en-US" altLang="zh-CN" sz="2000" b="0" i="0" dirty="0">
                <a:solidFill>
                  <a:srgbClr val="000000"/>
                </a:solidFill>
                <a:latin typeface="微软雅黑" pitchFamily="34" charset="0"/>
                <a:ea typeface="微软雅黑" pitchFamily="34" charset="-122"/>
                <a:cs typeface="微软雅黑" pitchFamily="34" charset="-120"/>
              </a:rPr>
              <a:t>，增加就业机会，并且可以发展相关产业，形成产业链</a:t>
            </a:r>
            <a:r>
              <a:rPr lang="en-US" altLang="zh-CN" sz="2000" b="0" i="0">
                <a:solidFill>
                  <a:srgbClr val="000000"/>
                </a:solidFill>
                <a:latin typeface="微软雅黑" pitchFamily="34" charset="0"/>
                <a:ea typeface="微软雅黑" pitchFamily="34" charset="-122"/>
                <a:cs typeface="微软雅黑" pitchFamily="34" charset="-120"/>
              </a:rPr>
              <a:t>，促进当地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经济发展</a:t>
            </a:r>
            <a:r>
              <a:rPr lang="en-US" altLang="zh-CN" sz="2000" b="0" i="0" dirty="0">
                <a:solidFill>
                  <a:srgbClr val="000000"/>
                </a:solidFill>
                <a:latin typeface="微软雅黑" pitchFamily="34" charset="0"/>
                <a:ea typeface="微软雅黑" pitchFamily="34" charset="-122"/>
                <a:cs typeface="微软雅黑" pitchFamily="34" charset="-120"/>
              </a:rPr>
              <a:t>。但是青海省自然环境条件差，生态环境脆弱，</a:t>
            </a:r>
            <a:r>
              <a:rPr lang="en-US" altLang="zh-CN" sz="2000" b="0" i="0">
                <a:solidFill>
                  <a:srgbClr val="000000"/>
                </a:solidFill>
                <a:latin typeface="微软雅黑" pitchFamily="34" charset="0"/>
                <a:ea typeface="微软雅黑" pitchFamily="34" charset="-122"/>
                <a:cs typeface="微软雅黑" pitchFamily="34" charset="-120"/>
              </a:rPr>
              <a:t>频繁的人类活动容易破坏当地生态平衡，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且冬虫夏草生长不易</a:t>
            </a:r>
            <a:r>
              <a:rPr lang="en-US" altLang="zh-CN" sz="2000" b="0" i="0" dirty="0">
                <a:solidFill>
                  <a:srgbClr val="000000"/>
                </a:solidFill>
                <a:latin typeface="微软雅黑" pitchFamily="34" charset="0"/>
                <a:ea typeface="微软雅黑" pitchFamily="34" charset="-122"/>
                <a:cs typeface="微软雅黑" pitchFamily="34" charset="-120"/>
              </a:rPr>
              <a:t>，产量低，容易造成恶意开发和竞争。【论述类】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fade">
                                      <p:cBhvr>
                                        <p:cTn id="27" dur="500"/>
                                        <p:tgtEl>
                                          <p:spTgt spid="4">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500"/>
                                        <p:tgtEl>
                                          <p:spTgt spid="4">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Effect transition="in" filter="fade">
                                      <p:cBhvr>
                                        <p:cTn id="3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7_BD.6_1#9c50fee7e?pid=3f9af704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2.下列关于图示自然保护区的说法，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7_1#9c50fee7e.bracket?pid=3f9af7041&amp;color=0,0,0&amp;vpa=2&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6_2#9c50fee7e.choices?pid=3f9af7041&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A.核心区可以发展旅游</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.缓冲区可以发展旅游</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.实验区可以开展旅游活动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.缓冲区是自然保护区内保存完好的天然状态的生态系统及珍稀、濒危动植物的集中分布区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7_AS.8_1#9c50fee7e?vop=1&amp;pid=3f9af704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本题考查自然保护区功能区特征。根据所学知识可知，</a:t>
            </a:r>
            <a:r>
              <a:rPr lang="en-US" altLang="zh-CN" sz="2000" b="0" i="0">
                <a:solidFill>
                  <a:srgbClr val="000000"/>
                </a:solidFill>
                <a:latin typeface="微软雅黑" pitchFamily="34" charset="0"/>
                <a:ea typeface="微软雅黑" pitchFamily="34" charset="-122"/>
                <a:cs typeface="微软雅黑" pitchFamily="34" charset="-120"/>
              </a:rPr>
              <a:t>自然保护区按功能划分为核心区、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缓冲区和实验区</a:t>
            </a:r>
            <a:r>
              <a:rPr lang="en-US" altLang="zh-CN" sz="2000" b="0" i="0" dirty="0">
                <a:solidFill>
                  <a:srgbClr val="000000"/>
                </a:solidFill>
                <a:latin typeface="微软雅黑" pitchFamily="34" charset="0"/>
                <a:ea typeface="微软雅黑" pitchFamily="34" charset="-122"/>
                <a:cs typeface="微软雅黑" pitchFamily="34" charset="-120"/>
              </a:rPr>
              <a:t>，核心区是自然保护区内保存完好的天然状态的生态系统及珍稀</a:t>
            </a:r>
            <a:r>
              <a:rPr lang="en-US" altLang="zh-CN" sz="2000" b="0" i="0">
                <a:solidFill>
                  <a:srgbClr val="000000"/>
                </a:solidFill>
                <a:latin typeface="微软雅黑" pitchFamily="34" charset="0"/>
                <a:ea typeface="微软雅黑" pitchFamily="34" charset="-122"/>
                <a:cs typeface="微软雅黑" pitchFamily="34" charset="-120"/>
              </a:rPr>
              <a:t>、濒危动植物的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集中分布区</a:t>
            </a:r>
            <a:r>
              <a:rPr lang="en-US" altLang="zh-CN" sz="2000" b="0" i="0" dirty="0">
                <a:solidFill>
                  <a:srgbClr val="000000"/>
                </a:solidFill>
                <a:latin typeface="微软雅黑" pitchFamily="34" charset="0"/>
                <a:ea typeface="微软雅黑" pitchFamily="34" charset="-122"/>
                <a:cs typeface="微软雅黑" pitchFamily="34" charset="-120"/>
              </a:rPr>
              <a:t>，禁止任何单位和个人进入，不可发展旅游，A、D错误</a:t>
            </a:r>
            <a:r>
              <a:rPr lang="en-US" altLang="zh-CN" sz="2000" b="0" i="0">
                <a:solidFill>
                  <a:srgbClr val="000000"/>
                </a:solidFill>
                <a:latin typeface="微软雅黑" pitchFamily="34" charset="0"/>
                <a:ea typeface="微软雅黑" pitchFamily="34" charset="-122"/>
                <a:cs typeface="微软雅黑" pitchFamily="34" charset="-120"/>
              </a:rPr>
              <a:t>；缓冲区严格禁止旅游和商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业经营活动</a:t>
            </a:r>
            <a:r>
              <a:rPr lang="en-US" altLang="zh-CN" sz="2000" b="0" i="0" dirty="0">
                <a:solidFill>
                  <a:srgbClr val="000000"/>
                </a:solidFill>
                <a:latin typeface="微软雅黑" pitchFamily="34" charset="0"/>
                <a:ea typeface="微软雅黑" pitchFamily="34" charset="-122"/>
                <a:cs typeface="微软雅黑" pitchFamily="34" charset="-120"/>
              </a:rPr>
              <a:t>，B错误；实验区可以开展旅游活动，C正确。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7_BD.9_1#7e5631318?pid=3f9af704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3.在鸟类自然保护区发展生态旅游时，</a:t>
            </a:r>
            <a:r>
              <a:rPr lang="en-US" altLang="zh-CN" sz="2000" b="0" i="0">
                <a:solidFill>
                  <a:srgbClr val="000000"/>
                </a:solidFill>
                <a:latin typeface="微软雅黑" pitchFamily="34" charset="0"/>
                <a:ea typeface="微软雅黑" pitchFamily="34" charset="-122"/>
                <a:cs typeface="微软雅黑" pitchFamily="34" charset="-120"/>
              </a:rPr>
              <a:t>需要注意(</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0_1#7e5631318.bracket?pid=3f9af7041&amp;color=0,0,0&amp;vpa=3&amp;vtp=1"/>
          <p:cNvSpPr/>
          <p:nvPr/>
        </p:nvSpPr>
        <p:spPr>
          <a:xfrm>
            <a:off x="621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9_2#7e5631318.choices?pid=3f9af704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.严禁游客进入实验区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.合理控制核心区的游客数量</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C.保护鸟类栖息地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.适当增加缓冲区的基础设施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2380</Words>
  <Application>Microsoft Office PowerPoint</Application>
  <PresentationFormat>宽屏</PresentationFormat>
  <Paragraphs>385</Paragraphs>
  <Slides>67</Slides>
  <Notes>65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67</vt:i4>
      </vt:variant>
    </vt:vector>
  </HeadingPairs>
  <TitlesOfParts>
    <vt:vector size="76"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anlyzong</cp:lastModifiedBy>
  <cp:revision>3</cp:revision>
  <dcterms:created xsi:type="dcterms:W3CDTF">2025-10-22T06:56:46Z</dcterms:created>
  <dcterms:modified xsi:type="dcterms:W3CDTF">2025-10-22T07:13:10Z</dcterms:modified>
  <cp:category/>
  <cp:contentStatus/>
</cp:coreProperties>
</file>